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sldIdLst>
    <p:sldId id="268" r:id="rId5"/>
    <p:sldId id="257" r:id="rId6"/>
    <p:sldId id="266" r:id="rId7"/>
    <p:sldId id="269" r:id="rId8"/>
    <p:sldId id="272" r:id="rId9"/>
    <p:sldId id="273" r:id="rId10"/>
    <p:sldId id="321" r:id="rId11"/>
    <p:sldId id="312" r:id="rId12"/>
    <p:sldId id="313" r:id="rId13"/>
    <p:sldId id="314" r:id="rId14"/>
    <p:sldId id="315" r:id="rId15"/>
    <p:sldId id="318" r:id="rId16"/>
    <p:sldId id="319" r:id="rId17"/>
    <p:sldId id="316" r:id="rId18"/>
    <p:sldId id="320" r:id="rId19"/>
    <p:sldId id="317" r:id="rId20"/>
    <p:sldId id="274" r:id="rId21"/>
    <p:sldId id="275" r:id="rId22"/>
    <p:sldId id="276" r:id="rId23"/>
    <p:sldId id="277" r:id="rId24"/>
    <p:sldId id="278" r:id="rId25"/>
    <p:sldId id="279" r:id="rId26"/>
    <p:sldId id="280" r:id="rId27"/>
    <p:sldId id="281" r:id="rId28"/>
    <p:sldId id="284" r:id="rId29"/>
    <p:sldId id="285" r:id="rId30"/>
    <p:sldId id="286" r:id="rId31"/>
    <p:sldId id="290" r:id="rId32"/>
    <p:sldId id="287" r:id="rId33"/>
    <p:sldId id="291" r:id="rId34"/>
    <p:sldId id="288" r:id="rId35"/>
    <p:sldId id="292" r:id="rId36"/>
    <p:sldId id="293" r:id="rId37"/>
    <p:sldId id="294" r:id="rId38"/>
    <p:sldId id="295" r:id="rId39"/>
    <p:sldId id="296" r:id="rId40"/>
    <p:sldId id="297" r:id="rId41"/>
    <p:sldId id="298" r:id="rId42"/>
    <p:sldId id="301" r:id="rId43"/>
    <p:sldId id="302" r:id="rId44"/>
    <p:sldId id="311" r:id="rId45"/>
    <p:sldId id="305" r:id="rId46"/>
    <p:sldId id="304" r:id="rId47"/>
    <p:sldId id="306" r:id="rId48"/>
    <p:sldId id="307" r:id="rId49"/>
    <p:sldId id="308" r:id="rId50"/>
    <p:sldId id="265" r:id="rId51"/>
    <p:sldId id="26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E8905-3A9F-4DF8-BE85-8764B14DC0D4}" v="1" dt="2019-04-17T04:06:04.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70480" autoAdjust="0"/>
  </p:normalViewPr>
  <p:slideViewPr>
    <p:cSldViewPr snapToGrid="0" snapToObjects="1">
      <p:cViewPr varScale="1">
        <p:scale>
          <a:sx n="69" d="100"/>
          <a:sy n="69" d="100"/>
        </p:scale>
        <p:origin x="141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7df7294e-d88c-40ba-90e5-79451dd84eeb" providerId="ADAL" clId="{865E8905-3A9F-4DF8-BE85-8764B14DC0D4}"/>
    <pc:docChg chg="modSld">
      <pc:chgData name=" " userId="7df7294e-d88c-40ba-90e5-79451dd84eeb" providerId="ADAL" clId="{865E8905-3A9F-4DF8-BE85-8764B14DC0D4}" dt="2019-04-17T04:06:04.677" v="0" actId="1076"/>
      <pc:docMkLst>
        <pc:docMk/>
      </pc:docMkLst>
      <pc:sldChg chg="modSp">
        <pc:chgData name=" " userId="7df7294e-d88c-40ba-90e5-79451dd84eeb" providerId="ADAL" clId="{865E8905-3A9F-4DF8-BE85-8764B14DC0D4}" dt="2019-04-17T04:06:04.677" v="0" actId="1076"/>
        <pc:sldMkLst>
          <pc:docMk/>
          <pc:sldMk cId="3716353229" sldId="259"/>
        </pc:sldMkLst>
        <pc:spChg chg="mod">
          <ac:chgData name=" " userId="7df7294e-d88c-40ba-90e5-79451dd84eeb" providerId="ADAL" clId="{865E8905-3A9F-4DF8-BE85-8764B14DC0D4}" dt="2019-04-17T04:06:04.677" v="0" actId="1076"/>
          <ac:spMkLst>
            <pc:docMk/>
            <pc:sldMk cId="3716353229" sldId="259"/>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E5775-3C1C-44D6-B3BB-917129581688}" type="datetimeFigureOut">
              <a:rPr lang="en-US" smtClean="0"/>
              <a:pPr/>
              <a:t>9/14/2024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85EEE-72FA-45DF-BB1D-F5EDFB41F823}" type="slidenum">
              <a:rPr lang="en-US" smtClean="0"/>
              <a:pPr/>
              <a:t>‹#›</a:t>
            </a:fld>
            <a:endParaRPr lang="en-US"/>
          </a:p>
        </p:txBody>
      </p:sp>
    </p:spTree>
    <p:extLst>
      <p:ext uri="{BB962C8B-B14F-4D97-AF65-F5344CB8AC3E}">
        <p14:creationId xmlns:p14="http://schemas.microsoft.com/office/powerpoint/2010/main" val="3056468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7</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8</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9</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11</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12</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13</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14</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15</a:t>
            </a:fld>
            <a:endParaRPr lang="en-US"/>
          </a:p>
        </p:txBody>
      </p:sp>
    </p:spTree>
    <p:extLst>
      <p:ext uri="{BB962C8B-B14F-4D97-AF65-F5344CB8AC3E}">
        <p14:creationId xmlns:p14="http://schemas.microsoft.com/office/powerpoint/2010/main" val="78871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85EEE-72FA-45DF-BB1D-F5EDFB41F823}" type="slidenum">
              <a:rPr lang="en-US" smtClean="0"/>
              <a:pPr/>
              <a:t>16</a:t>
            </a:fld>
            <a:endParaRPr lang="en-US"/>
          </a:p>
        </p:txBody>
      </p:sp>
    </p:spTree>
    <p:extLst>
      <p:ext uri="{BB962C8B-B14F-4D97-AF65-F5344CB8AC3E}">
        <p14:creationId xmlns:p14="http://schemas.microsoft.com/office/powerpoint/2010/main" val="788718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pPr/>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pPr/>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pPr/>
              <a:t>9/14/2024</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pPr/>
              <a:t>9/14/2024</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pPr/>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342922"/>
            <a:ext cx="7808976" cy="1088136"/>
          </a:xfrm>
        </p:spPr>
        <p:txBody>
          <a:bodyPr>
            <a:normAutofit/>
          </a:bodyPr>
          <a:lstStyle/>
          <a:p>
            <a:r>
              <a:rPr lang="en-US" dirty="0"/>
              <a:t>GENETIC ALGORITHMS</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2196453747"/>
              </p:ext>
            </p:extLst>
          </p:nvPr>
        </p:nvGraphicFramePr>
        <p:xfrm>
          <a:off x="476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Five (5)</a:t>
                      </a:r>
                    </a:p>
                  </a:txBody>
                  <a:tcPr/>
                </a:tc>
                <a:tc>
                  <a:txBody>
                    <a:bodyPr/>
                    <a:lstStyle/>
                    <a:p>
                      <a:r>
                        <a:rPr lang="en-US" dirty="0"/>
                        <a:t>Week No:</a:t>
                      </a:r>
                    </a:p>
                  </a:txBody>
                  <a:tcPr/>
                </a:tc>
                <a:tc>
                  <a:txBody>
                    <a:bodyPr/>
                    <a:lstStyle/>
                    <a:p>
                      <a:r>
                        <a:rPr lang="en-US" dirty="0"/>
                        <a:t>Five (5)</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Prof. Dr. </a:t>
                      </a:r>
                      <a:r>
                        <a:rPr lang="en-US" i="1"/>
                        <a:t>Firoz Ahmed</a:t>
                      </a:r>
                      <a:r>
                        <a:rPr lang="en-US" i="1" dirty="0"/>
                        <a:t>		</a:t>
                      </a:r>
                      <a:r>
                        <a:rPr lang="en-US" i="1"/>
                        <a:t>	       fahmed@</a:t>
                      </a:r>
                      <a:r>
                        <a:rPr lang="en-US" i="1" dirty="0"/>
                        <a:t>aiub.edu</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159575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88" y="36813"/>
            <a:ext cx="8574087" cy="1326290"/>
          </a:xfrm>
        </p:spPr>
        <p:txBody>
          <a:bodyPr>
            <a:normAutofit fontScale="90000"/>
          </a:bodyPr>
          <a:lstStyle/>
          <a:p>
            <a:pPr algn="l"/>
            <a:r>
              <a:rPr lang="en-US" sz="3100" dirty="0">
                <a:solidFill>
                  <a:srgbClr val="FFFF00"/>
                </a:solidFill>
                <a:highlight>
                  <a:srgbClr val="00FFFF"/>
                </a:highlight>
                <a:latin typeface="Times New Roman" pitchFamily="18" charset="0"/>
                <a:cs typeface="Times New Roman" pitchFamily="18" charset="0"/>
              </a:rPr>
              <a:t>General Workflow of </a:t>
            </a:r>
            <a:br>
              <a:rPr lang="en-US" sz="3100" dirty="0">
                <a:solidFill>
                  <a:srgbClr val="FFFF00"/>
                </a:solidFill>
                <a:highlight>
                  <a:srgbClr val="00FFFF"/>
                </a:highlight>
                <a:latin typeface="Times New Roman" pitchFamily="18" charset="0"/>
                <a:cs typeface="Times New Roman" pitchFamily="18" charset="0"/>
              </a:rPr>
            </a:br>
            <a:r>
              <a:rPr lang="en-US" sz="3100" dirty="0">
                <a:solidFill>
                  <a:srgbClr val="FFFF00"/>
                </a:solidFill>
                <a:highlight>
                  <a:srgbClr val="00FFFF"/>
                </a:highlight>
                <a:latin typeface="Times New Roman" pitchFamily="18" charset="0"/>
                <a:cs typeface="Times New Roman" pitchFamily="18" charset="0"/>
              </a:rPr>
              <a:t>a Simple Genetic Algorithm</a:t>
            </a:r>
            <a:br>
              <a:rPr lang="en-US" dirty="0">
                <a:highlight>
                  <a:srgbClr val="00FFFF"/>
                </a:highlight>
              </a:rPr>
            </a:br>
            <a:endParaRPr lang="en-US" dirty="0">
              <a:highlight>
                <a:srgbClr val="00FFFF"/>
              </a:highlight>
            </a:endParaRPr>
          </a:p>
        </p:txBody>
      </p:sp>
      <p:sp>
        <p:nvSpPr>
          <p:cNvPr id="3" name="Content Placeholder 2"/>
          <p:cNvSpPr>
            <a:spLocks noGrp="1"/>
          </p:cNvSpPr>
          <p:nvPr>
            <p:ph idx="1"/>
          </p:nvPr>
        </p:nvSpPr>
        <p:spPr/>
        <p:txBody>
          <a:bodyPr/>
          <a:lstStyle/>
          <a:p>
            <a:endParaRPr lang="en-US" dirty="0"/>
          </a:p>
        </p:txBody>
      </p:sp>
      <p:pic>
        <p:nvPicPr>
          <p:cNvPr id="27650" name="Picture 2"/>
          <p:cNvPicPr>
            <a:picLocks noChangeAspect="1" noChangeArrowheads="1"/>
          </p:cNvPicPr>
          <p:nvPr/>
        </p:nvPicPr>
        <p:blipFill>
          <a:blip r:embed="rId2"/>
          <a:srcRect/>
          <a:stretch>
            <a:fillRect/>
          </a:stretch>
        </p:blipFill>
        <p:spPr bwMode="auto">
          <a:xfrm>
            <a:off x="4786722" y="82947"/>
            <a:ext cx="2100110" cy="670182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Initialization</a:t>
            </a:r>
          </a:p>
        </p:txBody>
      </p:sp>
      <p:pic>
        <p:nvPicPr>
          <p:cNvPr id="26627" name="Picture 3"/>
          <p:cNvPicPr>
            <a:picLocks noChangeAspect="1" noChangeArrowheads="1"/>
          </p:cNvPicPr>
          <p:nvPr/>
        </p:nvPicPr>
        <p:blipFill>
          <a:blip r:embed="rId3"/>
          <a:srcRect/>
          <a:stretch>
            <a:fillRect/>
          </a:stretch>
        </p:blipFill>
        <p:spPr bwMode="auto">
          <a:xfrm>
            <a:off x="4321871" y="2113784"/>
            <a:ext cx="4552821" cy="2867791"/>
          </a:xfrm>
          <a:prstGeom prst="rect">
            <a:avLst/>
          </a:prstGeom>
          <a:noFill/>
          <a:ln w="9525">
            <a:noFill/>
            <a:miter lim="800000"/>
            <a:headEnd/>
            <a:tailEnd/>
          </a:ln>
          <a:effectLst/>
        </p:spPr>
      </p:pic>
      <p:sp>
        <p:nvSpPr>
          <p:cNvPr id="4" name="Rectangle 3"/>
          <p:cNvSpPr/>
          <p:nvPr/>
        </p:nvSpPr>
        <p:spPr>
          <a:xfrm>
            <a:off x="297769" y="2150238"/>
            <a:ext cx="4005051" cy="3970318"/>
          </a:xfrm>
          <a:prstGeom prst="rect">
            <a:avLst/>
          </a:prstGeom>
          <a:ln>
            <a:solidFill>
              <a:srgbClr val="FF0000"/>
            </a:solidFill>
          </a:ln>
        </p:spPr>
        <p:txBody>
          <a:bodyPr wrap="square">
            <a:spAutoFit/>
          </a:bodyPr>
          <a:lstStyle/>
          <a:p>
            <a:pPr algn="just">
              <a:buFont typeface="Wingdings" pitchFamily="2" charset="2"/>
              <a:buChar char="ü"/>
            </a:pPr>
            <a:r>
              <a:rPr lang="en-US" dirty="0">
                <a:latin typeface="Times New Roman" pitchFamily="18" charset="0"/>
                <a:cs typeface="Times New Roman" pitchFamily="18" charset="0"/>
              </a:rPr>
              <a:t>The process of a genetic algorithm starts by generating the set of individuals, which is called population</a:t>
            </a:r>
          </a:p>
          <a:p>
            <a:pPr algn="just">
              <a:buFont typeface="Wingdings" pitchFamily="2" charset="2"/>
              <a:buChar char="ü"/>
            </a:pPr>
            <a:r>
              <a:rPr lang="en-US" dirty="0">
                <a:latin typeface="Times New Roman" pitchFamily="18" charset="0"/>
                <a:cs typeface="Times New Roman" pitchFamily="18" charset="0"/>
              </a:rPr>
              <a:t>Here each individual is the solution for the given problem</a:t>
            </a:r>
          </a:p>
          <a:p>
            <a:pPr algn="just">
              <a:buFont typeface="Wingdings" pitchFamily="2" charset="2"/>
              <a:buChar char="ü"/>
            </a:pPr>
            <a:r>
              <a:rPr lang="en-US" dirty="0">
                <a:latin typeface="Times New Roman" pitchFamily="18" charset="0"/>
                <a:cs typeface="Times New Roman" pitchFamily="18" charset="0"/>
              </a:rPr>
              <a:t>An individual contains or is characterized by a set of parameters called Genes</a:t>
            </a:r>
          </a:p>
          <a:p>
            <a:pPr algn="just">
              <a:buFont typeface="Wingdings" pitchFamily="2" charset="2"/>
              <a:buChar char="ü"/>
            </a:pPr>
            <a:r>
              <a:rPr lang="en-US" dirty="0">
                <a:latin typeface="Times New Roman" pitchFamily="18" charset="0"/>
                <a:cs typeface="Times New Roman" pitchFamily="18" charset="0"/>
              </a:rPr>
              <a:t>Genes are combined into a string and generate chromosomes, which is the solution to the problem</a:t>
            </a:r>
          </a:p>
          <a:p>
            <a:pPr algn="just">
              <a:buFont typeface="Wingdings" pitchFamily="2" charset="2"/>
              <a:buChar char="ü"/>
            </a:pPr>
            <a:r>
              <a:rPr lang="en-US" dirty="0">
                <a:latin typeface="Times New Roman" pitchFamily="18" charset="0"/>
                <a:cs typeface="Times New Roman" pitchFamily="18" charset="0"/>
              </a:rPr>
              <a:t>One of the most popular techniques for initialization is the use of random binary strings.</a:t>
            </a:r>
          </a:p>
        </p:txBody>
      </p:sp>
    </p:spTree>
    <p:extLst>
      <p:ext uri="{BB962C8B-B14F-4D97-AF65-F5344CB8AC3E}">
        <p14:creationId xmlns:p14="http://schemas.microsoft.com/office/powerpoint/2010/main" val="112136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Fitness Assignment</a:t>
            </a:r>
          </a:p>
        </p:txBody>
      </p:sp>
      <p:sp>
        <p:nvSpPr>
          <p:cNvPr id="4" name="Rectangle 3"/>
          <p:cNvSpPr/>
          <p:nvPr/>
        </p:nvSpPr>
        <p:spPr>
          <a:xfrm>
            <a:off x="297769" y="2093088"/>
            <a:ext cx="8560481" cy="3912225"/>
          </a:xfrm>
          <a:prstGeom prst="rect">
            <a:avLst/>
          </a:prstGeom>
          <a:ln>
            <a:solidFill>
              <a:srgbClr val="FF0000"/>
            </a:solidFill>
          </a:ln>
        </p:spPr>
        <p:txBody>
          <a:bodyPr wrap="square">
            <a:spAutoFit/>
          </a:bodyPr>
          <a:lstStyle/>
          <a:p>
            <a:pPr algn="just">
              <a:lnSpc>
                <a:spcPct val="150000"/>
              </a:lnSpc>
              <a:buFont typeface="Wingdings" pitchFamily="2" charset="2"/>
              <a:buChar char="ü"/>
            </a:pPr>
            <a:r>
              <a:rPr lang="en-US" sz="2100" dirty="0">
                <a:latin typeface="Times New Roman" pitchFamily="18" charset="0"/>
                <a:cs typeface="Times New Roman" pitchFamily="18" charset="0"/>
              </a:rPr>
              <a:t>Fitness function is used to determine how fit an individual is?</a:t>
            </a:r>
          </a:p>
          <a:p>
            <a:pPr algn="just">
              <a:lnSpc>
                <a:spcPct val="150000"/>
              </a:lnSpc>
              <a:buFont typeface="Wingdings" pitchFamily="2" charset="2"/>
              <a:buChar char="ü"/>
            </a:pPr>
            <a:r>
              <a:rPr lang="en-US" sz="2100" dirty="0">
                <a:latin typeface="Times New Roman" pitchFamily="18" charset="0"/>
                <a:cs typeface="Times New Roman" pitchFamily="18" charset="0"/>
              </a:rPr>
              <a:t>It means the ability of an individual to compete with other individuals</a:t>
            </a:r>
          </a:p>
          <a:p>
            <a:pPr algn="just">
              <a:lnSpc>
                <a:spcPct val="150000"/>
              </a:lnSpc>
              <a:buFont typeface="Wingdings" pitchFamily="2" charset="2"/>
              <a:buChar char="ü"/>
            </a:pPr>
            <a:r>
              <a:rPr lang="en-US" sz="2100" dirty="0">
                <a:latin typeface="Times New Roman" pitchFamily="18" charset="0"/>
                <a:cs typeface="Times New Roman" pitchFamily="18" charset="0"/>
              </a:rPr>
              <a:t> In every iteration, individuals are evaluated based on their fitness function</a:t>
            </a:r>
          </a:p>
          <a:p>
            <a:pPr algn="just">
              <a:lnSpc>
                <a:spcPct val="150000"/>
              </a:lnSpc>
              <a:buFont typeface="Wingdings" pitchFamily="2" charset="2"/>
              <a:buChar char="ü"/>
            </a:pPr>
            <a:r>
              <a:rPr lang="en-US" sz="2100" dirty="0">
                <a:latin typeface="Times New Roman" pitchFamily="18" charset="0"/>
                <a:cs typeface="Times New Roman" pitchFamily="18" charset="0"/>
              </a:rPr>
              <a:t> The fitness function provides a fitness score to each individual</a:t>
            </a:r>
          </a:p>
          <a:p>
            <a:pPr algn="just">
              <a:lnSpc>
                <a:spcPct val="150000"/>
              </a:lnSpc>
              <a:buFont typeface="Wingdings" pitchFamily="2" charset="2"/>
              <a:buChar char="ü"/>
            </a:pPr>
            <a:r>
              <a:rPr lang="en-US" sz="2100" dirty="0">
                <a:latin typeface="Times New Roman" pitchFamily="18" charset="0"/>
                <a:cs typeface="Times New Roman" pitchFamily="18" charset="0"/>
              </a:rPr>
              <a:t>This score further determines the probability of being selected for reproduction</a:t>
            </a:r>
          </a:p>
          <a:p>
            <a:pPr algn="just">
              <a:lnSpc>
                <a:spcPct val="150000"/>
              </a:lnSpc>
              <a:buFont typeface="Wingdings" pitchFamily="2" charset="2"/>
              <a:buChar char="ü"/>
            </a:pPr>
            <a:r>
              <a:rPr lang="en-US" sz="2100" dirty="0">
                <a:latin typeface="Times New Roman" pitchFamily="18" charset="0"/>
                <a:cs typeface="Times New Roman" pitchFamily="18" charset="0"/>
              </a:rPr>
              <a:t>The high the fitness score, the more chances of getting selected for reproduction.</a:t>
            </a:r>
          </a:p>
        </p:txBody>
      </p:sp>
    </p:spTree>
    <p:extLst>
      <p:ext uri="{BB962C8B-B14F-4D97-AF65-F5344CB8AC3E}">
        <p14:creationId xmlns:p14="http://schemas.microsoft.com/office/powerpoint/2010/main" val="112136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Fitness Assignment</a:t>
            </a:r>
          </a:p>
        </p:txBody>
      </p:sp>
      <p:sp>
        <p:nvSpPr>
          <p:cNvPr id="4" name="Rectangle 3"/>
          <p:cNvSpPr/>
          <p:nvPr/>
        </p:nvSpPr>
        <p:spPr>
          <a:xfrm>
            <a:off x="297769" y="2093088"/>
            <a:ext cx="8560481" cy="4708981"/>
          </a:xfrm>
          <a:prstGeom prst="rect">
            <a:avLst/>
          </a:prstGeom>
          <a:ln>
            <a:solidFill>
              <a:srgbClr val="FF0000"/>
            </a:solidFill>
          </a:ln>
        </p:spPr>
        <p:txBody>
          <a:bodyPr wrap="square">
            <a:spAutoFit/>
          </a:bodyPr>
          <a:lstStyle/>
          <a:p>
            <a:pPr algn="just">
              <a:buFont typeface="Wingdings" pitchFamily="2" charset="2"/>
              <a:buChar char="ü"/>
            </a:pPr>
            <a:r>
              <a:rPr lang="en-US" sz="2000" dirty="0">
                <a:latin typeface="Times New Roman" pitchFamily="18" charset="0"/>
                <a:cs typeface="Times New Roman" pitchFamily="18" charset="0"/>
              </a:rPr>
              <a:t>The idea is to give preference to the individuals with good fitness scores and allow them to pass their genes to successive generations. </a:t>
            </a:r>
          </a:p>
          <a:p>
            <a:pPr algn="just">
              <a:buFont typeface="Wingdings" pitchFamily="2" charset="2"/>
              <a:buChar char="ü"/>
            </a:pPr>
            <a:r>
              <a:rPr lang="en-US" sz="2000" dirty="0">
                <a:latin typeface="Times New Roman" pitchFamily="18" charset="0"/>
                <a:cs typeface="Times New Roman" pitchFamily="18" charset="0"/>
              </a:rPr>
              <a:t>The selection process determines which individuals from the population will be chosen as parents for reproduction based on their fitness (how well they solve the problem).</a:t>
            </a:r>
          </a:p>
          <a:p>
            <a:pPr algn="just">
              <a:buFont typeface="Wingdings" pitchFamily="2" charset="2"/>
              <a:buChar char="ü"/>
            </a:pPr>
            <a:r>
              <a:rPr lang="en-US" sz="2000" dirty="0">
                <a:latin typeface="Times New Roman" pitchFamily="18" charset="0"/>
                <a:cs typeface="Times New Roman" pitchFamily="18" charset="0"/>
              </a:rPr>
              <a:t>The selection phase involves the selection of individuals for the reproduction of offspring</a:t>
            </a:r>
          </a:p>
          <a:p>
            <a:pPr algn="just">
              <a:buFont typeface="Wingdings" pitchFamily="2" charset="2"/>
              <a:buChar char="ü"/>
            </a:pPr>
            <a:r>
              <a:rPr lang="en-US" sz="2000" dirty="0">
                <a:latin typeface="Times New Roman" pitchFamily="18" charset="0"/>
                <a:cs typeface="Times New Roman" pitchFamily="18" charset="0"/>
              </a:rPr>
              <a:t>All the selected individuals are then arranged in a pair of two to increase reproduction</a:t>
            </a:r>
          </a:p>
          <a:p>
            <a:pPr algn="just">
              <a:buFont typeface="Wingdings" pitchFamily="2" charset="2"/>
              <a:buChar char="ü"/>
            </a:pPr>
            <a:r>
              <a:rPr lang="en-US" sz="2000" dirty="0">
                <a:latin typeface="Times New Roman" pitchFamily="18" charset="0"/>
                <a:cs typeface="Times New Roman" pitchFamily="18" charset="0"/>
              </a:rPr>
              <a:t>Then these individuals transfer their genes to the next generation.</a:t>
            </a:r>
          </a:p>
          <a:p>
            <a:pPr algn="just">
              <a:buFont typeface="Wingdings" pitchFamily="2" charset="2"/>
              <a:buChar char="ü"/>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There are three types of Selection methods available, which are:</a:t>
            </a:r>
          </a:p>
          <a:p>
            <a:pPr lvl="1">
              <a:buFont typeface="Wingdings" pitchFamily="2" charset="2"/>
              <a:buChar char="Ø"/>
            </a:pPr>
            <a:r>
              <a:rPr lang="en-US" sz="2000" dirty="0">
                <a:latin typeface="Times New Roman" pitchFamily="18" charset="0"/>
                <a:cs typeface="Times New Roman" pitchFamily="18" charset="0"/>
              </a:rPr>
              <a:t>Roulette wheel selection</a:t>
            </a:r>
          </a:p>
          <a:p>
            <a:pPr lvl="1">
              <a:buFont typeface="Wingdings" pitchFamily="2" charset="2"/>
              <a:buChar char="Ø"/>
            </a:pPr>
            <a:r>
              <a:rPr lang="en-US" sz="2000" dirty="0">
                <a:latin typeface="Times New Roman" pitchFamily="18" charset="0"/>
                <a:cs typeface="Times New Roman" pitchFamily="18" charset="0"/>
              </a:rPr>
              <a:t>Tournament selection</a:t>
            </a:r>
          </a:p>
          <a:p>
            <a:pPr lvl="1">
              <a:buFont typeface="Wingdings" pitchFamily="2" charset="2"/>
              <a:buChar char="Ø"/>
            </a:pPr>
            <a:r>
              <a:rPr lang="en-US" sz="2000" dirty="0">
                <a:latin typeface="Times New Roman" pitchFamily="18" charset="0"/>
                <a:cs typeface="Times New Roman" pitchFamily="18" charset="0"/>
              </a:rPr>
              <a:t>Rank-based selection</a:t>
            </a:r>
          </a:p>
        </p:txBody>
      </p:sp>
    </p:spTree>
    <p:extLst>
      <p:ext uri="{BB962C8B-B14F-4D97-AF65-F5344CB8AC3E}">
        <p14:creationId xmlns:p14="http://schemas.microsoft.com/office/powerpoint/2010/main" val="1121360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Crossover</a:t>
            </a:r>
          </a:p>
        </p:txBody>
      </p:sp>
      <p:pic>
        <p:nvPicPr>
          <p:cNvPr id="28674" name="Picture 2"/>
          <p:cNvPicPr>
            <a:picLocks noChangeAspect="1" noChangeArrowheads="1"/>
          </p:cNvPicPr>
          <p:nvPr/>
        </p:nvPicPr>
        <p:blipFill>
          <a:blip r:embed="rId3"/>
          <a:srcRect/>
          <a:stretch>
            <a:fillRect/>
          </a:stretch>
        </p:blipFill>
        <p:spPr bwMode="auto">
          <a:xfrm>
            <a:off x="824933" y="2047875"/>
            <a:ext cx="7328467" cy="1686196"/>
          </a:xfrm>
          <a:prstGeom prst="rect">
            <a:avLst/>
          </a:prstGeom>
          <a:noFill/>
          <a:ln w="9525">
            <a:noFill/>
            <a:miter lim="800000"/>
            <a:headEnd/>
            <a:tailEnd/>
          </a:ln>
          <a:effectLst/>
        </p:spPr>
      </p:pic>
      <p:sp>
        <p:nvSpPr>
          <p:cNvPr id="6" name="Rectangle 5"/>
          <p:cNvSpPr/>
          <p:nvPr/>
        </p:nvSpPr>
        <p:spPr>
          <a:xfrm>
            <a:off x="310583" y="3777466"/>
            <a:ext cx="8528617" cy="2585323"/>
          </a:xfrm>
          <a:prstGeom prst="rect">
            <a:avLst/>
          </a:prstGeom>
        </p:spPr>
        <p:txBody>
          <a:bodyPr wrap="square">
            <a:spAutoFit/>
          </a:bodyPr>
          <a:lstStyle/>
          <a:p>
            <a:pPr>
              <a:buFont typeface="Wingdings" pitchFamily="2" charset="2"/>
              <a:buChar char="ü"/>
            </a:pPr>
            <a:r>
              <a:rPr lang="en-US" dirty="0">
                <a:latin typeface="Times New Roman" pitchFamily="18" charset="0"/>
                <a:cs typeface="Times New Roman" pitchFamily="18" charset="0"/>
              </a:rPr>
              <a:t>After the selection process, the creation of a child occurs in the reproduction step</a:t>
            </a:r>
          </a:p>
          <a:p>
            <a:pPr>
              <a:buFont typeface="Wingdings" pitchFamily="2" charset="2"/>
              <a:buChar char="ü"/>
            </a:pPr>
            <a:r>
              <a:rPr lang="en-US" dirty="0">
                <a:latin typeface="Times New Roman" pitchFamily="18" charset="0"/>
                <a:cs typeface="Times New Roman" pitchFamily="18" charset="0"/>
              </a:rPr>
              <a:t>In this step, the genetic algorithm uses two variation operators that are applied to the parent population</a:t>
            </a:r>
          </a:p>
          <a:p>
            <a:pPr>
              <a:buFont typeface="Wingdings" pitchFamily="2" charset="2"/>
              <a:buChar char="ü"/>
            </a:pPr>
            <a:r>
              <a:rPr lang="en-US" dirty="0">
                <a:latin typeface="Times New Roman" pitchFamily="18" charset="0"/>
                <a:cs typeface="Times New Roman" pitchFamily="18" charset="0"/>
              </a:rPr>
              <a:t>The two operators involved in the reproduction phase are given below</a:t>
            </a:r>
          </a:p>
          <a:p>
            <a:pPr>
              <a:buFont typeface="Wingdings" pitchFamily="2" charset="2"/>
              <a:buChar char="ü"/>
            </a:pPr>
            <a:r>
              <a:rPr lang="en-US" b="1" dirty="0">
                <a:latin typeface="Times New Roman" pitchFamily="18" charset="0"/>
                <a:cs typeface="Times New Roman" pitchFamily="18" charset="0"/>
              </a:rPr>
              <a:t>Crossover:</a:t>
            </a:r>
            <a:r>
              <a:rPr lang="en-US" dirty="0">
                <a:latin typeface="Times New Roman" pitchFamily="18" charset="0"/>
                <a:cs typeface="Times New Roman" pitchFamily="18" charset="0"/>
              </a:rPr>
              <a:t> The crossover plays a most significant role in the reproduction phase of the genetic algorithm</a:t>
            </a:r>
          </a:p>
          <a:p>
            <a:pPr>
              <a:buFont typeface="Wingdings" pitchFamily="2" charset="2"/>
              <a:buChar char="ü"/>
            </a:pPr>
            <a:r>
              <a:rPr lang="en-US" dirty="0">
                <a:latin typeface="Times New Roman" pitchFamily="18" charset="0"/>
                <a:cs typeface="Times New Roman" pitchFamily="18" charset="0"/>
              </a:rPr>
              <a:t>In this process, a crossover point is selected at random within the genes</a:t>
            </a:r>
          </a:p>
          <a:p>
            <a:pPr>
              <a:buFont typeface="Wingdings" pitchFamily="2" charset="2"/>
              <a:buChar char="ü"/>
            </a:pPr>
            <a:r>
              <a:rPr lang="en-US" dirty="0">
                <a:latin typeface="Times New Roman" pitchFamily="18" charset="0"/>
                <a:cs typeface="Times New Roman" pitchFamily="18" charset="0"/>
              </a:rPr>
              <a:t>Then the crossover operator swaps genetic information of two parents from the current generation to produce a new individual representing the offspring.</a:t>
            </a:r>
          </a:p>
        </p:txBody>
      </p:sp>
    </p:spTree>
    <p:extLst>
      <p:ext uri="{BB962C8B-B14F-4D97-AF65-F5344CB8AC3E}">
        <p14:creationId xmlns:p14="http://schemas.microsoft.com/office/powerpoint/2010/main" val="112136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Crossover</a:t>
            </a:r>
          </a:p>
        </p:txBody>
      </p:sp>
      <p:pic>
        <p:nvPicPr>
          <p:cNvPr id="28674" name="Picture 2"/>
          <p:cNvPicPr>
            <a:picLocks noChangeAspect="1" noChangeArrowheads="1"/>
          </p:cNvPicPr>
          <p:nvPr/>
        </p:nvPicPr>
        <p:blipFill>
          <a:blip r:embed="rId3"/>
          <a:srcRect/>
          <a:stretch>
            <a:fillRect/>
          </a:stretch>
        </p:blipFill>
        <p:spPr bwMode="auto">
          <a:xfrm>
            <a:off x="824933" y="2047875"/>
            <a:ext cx="7328467" cy="1686196"/>
          </a:xfrm>
          <a:prstGeom prst="rect">
            <a:avLst/>
          </a:prstGeom>
          <a:noFill/>
          <a:ln w="9525">
            <a:noFill/>
            <a:miter lim="800000"/>
            <a:headEnd/>
            <a:tailEnd/>
          </a:ln>
          <a:effectLst/>
        </p:spPr>
      </p:pic>
      <p:sp>
        <p:nvSpPr>
          <p:cNvPr id="6" name="Rectangle 5"/>
          <p:cNvSpPr/>
          <p:nvPr/>
        </p:nvSpPr>
        <p:spPr>
          <a:xfrm>
            <a:off x="329633" y="3815566"/>
            <a:ext cx="8528617" cy="2308324"/>
          </a:xfrm>
          <a:prstGeom prst="rect">
            <a:avLst/>
          </a:prstGeom>
        </p:spPr>
        <p:txBody>
          <a:bodyPr wrap="square">
            <a:spAutoFit/>
          </a:bodyPr>
          <a:lstStyle/>
          <a:p>
            <a:pPr>
              <a:buFont typeface="Wingdings" pitchFamily="2" charset="2"/>
              <a:buChar char="ü"/>
            </a:pPr>
            <a:r>
              <a:rPr lang="en-US" dirty="0">
                <a:latin typeface="Times New Roman" pitchFamily="18" charset="0"/>
                <a:cs typeface="Times New Roman" pitchFamily="18" charset="0"/>
              </a:rPr>
              <a:t>The genes of parents are exchanged among themselves until the crossover point is met</a:t>
            </a:r>
          </a:p>
          <a:p>
            <a:pPr>
              <a:buFont typeface="Wingdings" pitchFamily="2" charset="2"/>
              <a:buChar char="ü"/>
            </a:pPr>
            <a:r>
              <a:rPr lang="en-US" dirty="0">
                <a:latin typeface="Times New Roman" pitchFamily="18" charset="0"/>
                <a:cs typeface="Times New Roman" pitchFamily="18" charset="0"/>
              </a:rPr>
              <a:t>These newly generated offspring are added to the population</a:t>
            </a:r>
          </a:p>
          <a:p>
            <a:pPr>
              <a:buFont typeface="Wingdings" pitchFamily="2" charset="2"/>
              <a:buChar char="ü"/>
            </a:pPr>
            <a:r>
              <a:rPr lang="en-US" dirty="0">
                <a:latin typeface="Times New Roman" pitchFamily="18" charset="0"/>
                <a:cs typeface="Times New Roman" pitchFamily="18" charset="0"/>
              </a:rPr>
              <a:t>This process is also called or crossover</a:t>
            </a:r>
          </a:p>
          <a:p>
            <a:pPr>
              <a:buFont typeface="Wingdings" pitchFamily="2" charset="2"/>
              <a:buChar char="ü"/>
            </a:pPr>
            <a:r>
              <a:rPr lang="en-US" dirty="0">
                <a:latin typeface="Times New Roman" pitchFamily="18" charset="0"/>
                <a:cs typeface="Times New Roman" pitchFamily="18" charset="0"/>
              </a:rPr>
              <a:t>Types of crossover styles available</a:t>
            </a:r>
          </a:p>
          <a:p>
            <a:pPr lvl="1">
              <a:buFont typeface="Wingdings" pitchFamily="2" charset="2"/>
              <a:buChar char="ü"/>
            </a:pPr>
            <a:r>
              <a:rPr lang="en-US" dirty="0">
                <a:latin typeface="Times New Roman" pitchFamily="18" charset="0"/>
                <a:cs typeface="Times New Roman" pitchFamily="18" charset="0"/>
              </a:rPr>
              <a:t>One point crossover</a:t>
            </a:r>
          </a:p>
          <a:p>
            <a:pPr lvl="1">
              <a:buFont typeface="Wingdings" pitchFamily="2" charset="2"/>
              <a:buChar char="ü"/>
            </a:pPr>
            <a:r>
              <a:rPr lang="en-US" dirty="0">
                <a:latin typeface="Times New Roman" pitchFamily="18" charset="0"/>
                <a:cs typeface="Times New Roman" pitchFamily="18" charset="0"/>
              </a:rPr>
              <a:t>Two-point crossover</a:t>
            </a:r>
          </a:p>
          <a:p>
            <a:pPr lvl="1">
              <a:buFont typeface="Wingdings" pitchFamily="2" charset="2"/>
              <a:buChar char="ü"/>
            </a:pPr>
            <a:r>
              <a:rPr lang="en-US" dirty="0">
                <a:latin typeface="Times New Roman" pitchFamily="18" charset="0"/>
                <a:cs typeface="Times New Roman" pitchFamily="18" charset="0"/>
              </a:rPr>
              <a:t>Livery crossover</a:t>
            </a:r>
          </a:p>
          <a:p>
            <a:pPr lvl="1">
              <a:buFont typeface="Wingdings" pitchFamily="2" charset="2"/>
              <a:buChar char="ü"/>
            </a:pPr>
            <a:r>
              <a:rPr lang="en-US" dirty="0">
                <a:latin typeface="Times New Roman" pitchFamily="18" charset="0"/>
                <a:cs typeface="Times New Roman" pitchFamily="18" charset="0"/>
              </a:rPr>
              <a:t>Inheritable Algorithms crossover</a:t>
            </a:r>
          </a:p>
        </p:txBody>
      </p:sp>
    </p:spTree>
    <p:extLst>
      <p:ext uri="{BB962C8B-B14F-4D97-AF65-F5344CB8AC3E}">
        <p14:creationId xmlns:p14="http://schemas.microsoft.com/office/powerpoint/2010/main" val="112136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Mutation</a:t>
            </a:r>
          </a:p>
        </p:txBody>
      </p:sp>
      <p:pic>
        <p:nvPicPr>
          <p:cNvPr id="29698" name="Picture 2"/>
          <p:cNvPicPr>
            <a:picLocks noChangeAspect="1" noChangeArrowheads="1"/>
          </p:cNvPicPr>
          <p:nvPr/>
        </p:nvPicPr>
        <p:blipFill>
          <a:blip r:embed="rId3"/>
          <a:srcRect/>
          <a:stretch>
            <a:fillRect/>
          </a:stretch>
        </p:blipFill>
        <p:spPr bwMode="auto">
          <a:xfrm>
            <a:off x="1447769" y="2057400"/>
            <a:ext cx="5810281" cy="1909386"/>
          </a:xfrm>
          <a:prstGeom prst="rect">
            <a:avLst/>
          </a:prstGeom>
          <a:noFill/>
          <a:ln w="9525">
            <a:noFill/>
            <a:miter lim="800000"/>
            <a:headEnd/>
            <a:tailEnd/>
          </a:ln>
          <a:effectLst/>
        </p:spPr>
      </p:pic>
      <p:sp>
        <p:nvSpPr>
          <p:cNvPr id="5" name="Rectangle 4"/>
          <p:cNvSpPr/>
          <p:nvPr/>
        </p:nvSpPr>
        <p:spPr>
          <a:xfrm>
            <a:off x="297770" y="3873401"/>
            <a:ext cx="8550954" cy="2862322"/>
          </a:xfrm>
          <a:prstGeom prst="rect">
            <a:avLst/>
          </a:prstGeom>
        </p:spPr>
        <p:txBody>
          <a:bodyPr wrap="square">
            <a:spAutoFit/>
          </a:bodyPr>
          <a:lstStyle/>
          <a:p>
            <a:pPr algn="just">
              <a:buFont typeface="Wingdings" pitchFamily="2" charset="2"/>
              <a:buChar char="ü"/>
            </a:pPr>
            <a:r>
              <a:rPr lang="en-US" dirty="0">
                <a:latin typeface="Times New Roman" pitchFamily="18" charset="0"/>
                <a:cs typeface="Times New Roman" pitchFamily="18" charset="0"/>
              </a:rPr>
              <a:t>The mutation operator inserts random genes in the offspring (new child) to maintain the diversity in the population</a:t>
            </a:r>
          </a:p>
          <a:p>
            <a:pPr algn="just">
              <a:buFont typeface="Wingdings" pitchFamily="2" charset="2"/>
              <a:buChar char="ü"/>
            </a:pPr>
            <a:r>
              <a:rPr lang="en-US" dirty="0">
                <a:latin typeface="Times New Roman" pitchFamily="18" charset="0"/>
                <a:cs typeface="Times New Roman" pitchFamily="18" charset="0"/>
              </a:rPr>
              <a:t>It can be done by flipping some bits in the chromosomes</a:t>
            </a:r>
          </a:p>
          <a:p>
            <a:pPr>
              <a:buFont typeface="Wingdings" pitchFamily="2" charset="2"/>
              <a:buChar char="ü"/>
            </a:pPr>
            <a:r>
              <a:rPr lang="en-US" dirty="0">
                <a:latin typeface="Times New Roman" pitchFamily="18" charset="0"/>
                <a:cs typeface="Times New Roman" pitchFamily="18" charset="0"/>
              </a:rPr>
              <a:t>Mutation helps in solving the issue of premature convergence and enhances diversification</a:t>
            </a:r>
          </a:p>
          <a:p>
            <a:pPr>
              <a:buFont typeface="Wingdings" pitchFamily="2" charset="2"/>
              <a:buChar char="ü"/>
            </a:pPr>
            <a:r>
              <a:rPr lang="en-US" dirty="0">
                <a:latin typeface="Times New Roman" pitchFamily="18" charset="0"/>
                <a:cs typeface="Times New Roman" pitchFamily="18" charset="0"/>
              </a:rPr>
              <a:t>The below image shows the mutation process:</a:t>
            </a:r>
          </a:p>
          <a:p>
            <a:pPr>
              <a:buFont typeface="Wingdings" pitchFamily="2" charset="2"/>
              <a:buChar char="ü"/>
            </a:pPr>
            <a:r>
              <a:rPr lang="en-US" dirty="0">
                <a:latin typeface="Times New Roman" pitchFamily="18" charset="0"/>
                <a:cs typeface="Times New Roman" pitchFamily="18" charset="0"/>
              </a:rPr>
              <a:t>Types of mutation styles available,</a:t>
            </a:r>
          </a:p>
          <a:p>
            <a:pPr lvl="1" algn="just">
              <a:buFont typeface="Wingdings" pitchFamily="2" charset="2"/>
              <a:buChar char="ü"/>
            </a:pPr>
            <a:r>
              <a:rPr lang="en-US" b="1" dirty="0">
                <a:latin typeface="Times New Roman" pitchFamily="18" charset="0"/>
                <a:cs typeface="Times New Roman" pitchFamily="18" charset="0"/>
              </a:rPr>
              <a:t>Flip bit mutation</a:t>
            </a:r>
            <a:endParaRPr lang="en-US" dirty="0">
              <a:latin typeface="Times New Roman" pitchFamily="18" charset="0"/>
              <a:cs typeface="Times New Roman" pitchFamily="18" charset="0"/>
            </a:endParaRPr>
          </a:p>
          <a:p>
            <a:pPr lvl="1" algn="just">
              <a:buFont typeface="Wingdings" pitchFamily="2" charset="2"/>
              <a:buChar char="ü"/>
            </a:pPr>
            <a:r>
              <a:rPr lang="en-US" b="1" dirty="0">
                <a:latin typeface="Times New Roman" pitchFamily="18" charset="0"/>
                <a:cs typeface="Times New Roman" pitchFamily="18" charset="0"/>
              </a:rPr>
              <a:t>Gaussian mutation</a:t>
            </a:r>
            <a:endParaRPr lang="en-US" dirty="0">
              <a:latin typeface="Times New Roman" pitchFamily="18" charset="0"/>
              <a:cs typeface="Times New Roman" pitchFamily="18" charset="0"/>
            </a:endParaRPr>
          </a:p>
          <a:p>
            <a:pPr lvl="1" algn="just">
              <a:buFont typeface="Wingdings" pitchFamily="2" charset="2"/>
              <a:buChar char="ü"/>
            </a:pPr>
            <a:r>
              <a:rPr lang="en-US" b="1" dirty="0">
                <a:latin typeface="Times New Roman" pitchFamily="18" charset="0"/>
                <a:cs typeface="Times New Roman" pitchFamily="18" charset="0"/>
              </a:rPr>
              <a:t>Exchange/Swap mutation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2136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ighlight>
                  <a:srgbClr val="00FFFF"/>
                </a:highlight>
              </a:rPr>
              <a:t>GA: FLOW-CHART</a:t>
            </a:r>
          </a:p>
        </p:txBody>
      </p:sp>
      <p:pic>
        <p:nvPicPr>
          <p:cNvPr id="3" name="Picture 2">
            <a:extLst>
              <a:ext uri="{FF2B5EF4-FFF2-40B4-BE49-F238E27FC236}">
                <a16:creationId xmlns:a16="http://schemas.microsoft.com/office/drawing/2014/main" id="{466D958D-BEB5-4F11-8FBC-7377402FC00B}"/>
              </a:ext>
            </a:extLst>
          </p:cNvPr>
          <p:cNvPicPr>
            <a:picLocks noChangeAspect="1"/>
          </p:cNvPicPr>
          <p:nvPr/>
        </p:nvPicPr>
        <p:blipFill>
          <a:blip r:embed="rId2"/>
          <a:stretch>
            <a:fillRect/>
          </a:stretch>
        </p:blipFill>
        <p:spPr>
          <a:xfrm>
            <a:off x="702955" y="2398022"/>
            <a:ext cx="8090590" cy="3750987"/>
          </a:xfrm>
          <a:prstGeom prst="rect">
            <a:avLst/>
          </a:prstGeom>
        </p:spPr>
      </p:pic>
    </p:spTree>
    <p:extLst>
      <p:ext uri="{BB962C8B-B14F-4D97-AF65-F5344CB8AC3E}">
        <p14:creationId xmlns:p14="http://schemas.microsoft.com/office/powerpoint/2010/main" val="35824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ighlight>
                  <a:srgbClr val="00FFFF"/>
                </a:highlight>
              </a:rPr>
              <a:t>GA: PSEUDO-CODE</a:t>
            </a:r>
          </a:p>
        </p:txBody>
      </p:sp>
      <p:pic>
        <p:nvPicPr>
          <p:cNvPr id="3" name="Picture 2">
            <a:extLst>
              <a:ext uri="{FF2B5EF4-FFF2-40B4-BE49-F238E27FC236}">
                <a16:creationId xmlns:a16="http://schemas.microsoft.com/office/drawing/2014/main" id="{226B20F1-20BE-4627-862B-AC414F0823DF}"/>
              </a:ext>
            </a:extLst>
          </p:cNvPr>
          <p:cNvPicPr>
            <a:picLocks noChangeAspect="1"/>
          </p:cNvPicPr>
          <p:nvPr/>
        </p:nvPicPr>
        <p:blipFill>
          <a:blip r:embed="rId2"/>
          <a:stretch>
            <a:fillRect/>
          </a:stretch>
        </p:blipFill>
        <p:spPr>
          <a:xfrm>
            <a:off x="421341" y="2242309"/>
            <a:ext cx="7914276" cy="3920785"/>
          </a:xfrm>
          <a:prstGeom prst="rect">
            <a:avLst/>
          </a:prstGeom>
        </p:spPr>
      </p:pic>
    </p:spTree>
    <p:extLst>
      <p:ext uri="{BB962C8B-B14F-4D97-AF65-F5344CB8AC3E}">
        <p14:creationId xmlns:p14="http://schemas.microsoft.com/office/powerpoint/2010/main" val="198654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ENCODING</a:t>
            </a:r>
          </a:p>
        </p:txBody>
      </p:sp>
      <p:grpSp>
        <p:nvGrpSpPr>
          <p:cNvPr id="5" name="Group 4">
            <a:extLst>
              <a:ext uri="{FF2B5EF4-FFF2-40B4-BE49-F238E27FC236}">
                <a16:creationId xmlns:a16="http://schemas.microsoft.com/office/drawing/2014/main" id="{364BEFDC-CDCD-4CF0-B75B-F08C8235760F}"/>
              </a:ext>
            </a:extLst>
          </p:cNvPr>
          <p:cNvGrpSpPr/>
          <p:nvPr/>
        </p:nvGrpSpPr>
        <p:grpSpPr>
          <a:xfrm>
            <a:off x="421341" y="2125014"/>
            <a:ext cx="8278129" cy="4453692"/>
            <a:chOff x="-412198" y="1465117"/>
            <a:chExt cx="11091882" cy="4714877"/>
          </a:xfrm>
        </p:grpSpPr>
        <p:pic>
          <p:nvPicPr>
            <p:cNvPr id="3" name="Picture 2">
              <a:extLst>
                <a:ext uri="{FF2B5EF4-FFF2-40B4-BE49-F238E27FC236}">
                  <a16:creationId xmlns:a16="http://schemas.microsoft.com/office/drawing/2014/main" id="{B421F04D-243C-47FD-87DD-7D3EACC3E997}"/>
                </a:ext>
              </a:extLst>
            </p:cNvPr>
            <p:cNvPicPr>
              <a:picLocks noChangeAspect="1"/>
            </p:cNvPicPr>
            <p:nvPr/>
          </p:nvPicPr>
          <p:blipFill>
            <a:blip r:embed="rId2"/>
            <a:stretch>
              <a:fillRect/>
            </a:stretch>
          </p:blipFill>
          <p:spPr>
            <a:xfrm>
              <a:off x="-412198" y="1465117"/>
              <a:ext cx="10954208" cy="2699039"/>
            </a:xfrm>
            <a:prstGeom prst="rect">
              <a:avLst/>
            </a:prstGeom>
          </p:spPr>
        </p:pic>
        <p:pic>
          <p:nvPicPr>
            <p:cNvPr id="4" name="Picture 3">
              <a:extLst>
                <a:ext uri="{FF2B5EF4-FFF2-40B4-BE49-F238E27FC236}">
                  <a16:creationId xmlns:a16="http://schemas.microsoft.com/office/drawing/2014/main" id="{7F9E3468-73C2-4A2B-9714-F2BA2D9C156C}"/>
                </a:ext>
              </a:extLst>
            </p:cNvPr>
            <p:cNvPicPr>
              <a:picLocks noChangeAspect="1"/>
            </p:cNvPicPr>
            <p:nvPr/>
          </p:nvPicPr>
          <p:blipFill>
            <a:blip r:embed="rId3"/>
            <a:stretch>
              <a:fillRect/>
            </a:stretch>
          </p:blipFill>
          <p:spPr>
            <a:xfrm>
              <a:off x="-412198" y="4557712"/>
              <a:ext cx="11091882" cy="1622282"/>
            </a:xfrm>
            <a:prstGeom prst="rect">
              <a:avLst/>
            </a:prstGeom>
          </p:spPr>
        </p:pic>
      </p:grpSp>
    </p:spTree>
    <p:extLst>
      <p:ext uri="{BB962C8B-B14F-4D97-AF65-F5344CB8AC3E}">
        <p14:creationId xmlns:p14="http://schemas.microsoft.com/office/powerpoint/2010/main" val="420135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400" dirty="0">
                <a:solidFill>
                  <a:schemeClr val="tx1"/>
                </a:solidFill>
              </a:rPr>
              <a:t>What are GA’s ?</a:t>
            </a:r>
          </a:p>
          <a:p>
            <a:pPr marL="342900" indent="-342900">
              <a:buAutoNum type="arabicPeriod"/>
            </a:pPr>
            <a:r>
              <a:rPr lang="en-US" sz="2400" dirty="0">
                <a:solidFill>
                  <a:schemeClr val="tx1"/>
                </a:solidFill>
              </a:rPr>
              <a:t>Biological Background.</a:t>
            </a:r>
          </a:p>
          <a:p>
            <a:pPr marL="342900" indent="-342900">
              <a:buAutoNum type="arabicPeriod"/>
            </a:pPr>
            <a:r>
              <a:rPr lang="en-US" sz="2400" dirty="0">
                <a:solidFill>
                  <a:schemeClr val="tx1"/>
                </a:solidFill>
              </a:rPr>
              <a:t>Basic Genetic Algorithm.</a:t>
            </a:r>
          </a:p>
          <a:p>
            <a:pPr marL="342900" indent="-342900">
              <a:buAutoNum type="arabicPeriod"/>
            </a:pPr>
            <a:r>
              <a:rPr lang="en-US" sz="2400" dirty="0">
                <a:solidFill>
                  <a:schemeClr val="tx1"/>
                </a:solidFill>
              </a:rPr>
              <a:t>Encoding.</a:t>
            </a:r>
          </a:p>
          <a:p>
            <a:pPr marL="342900" indent="-342900">
              <a:buAutoNum type="arabicPeriod"/>
            </a:pPr>
            <a:r>
              <a:rPr lang="en-US" sz="2400" dirty="0">
                <a:solidFill>
                  <a:schemeClr val="tx1"/>
                </a:solidFill>
              </a:rPr>
              <a:t>Operators of GA.</a:t>
            </a:r>
          </a:p>
          <a:p>
            <a:pPr marL="342900" indent="-342900">
              <a:buAutoNum type="arabicPeriod"/>
            </a:pPr>
            <a:r>
              <a:rPr lang="en-US" sz="2400" dirty="0">
                <a:solidFill>
                  <a:schemeClr val="tx1"/>
                </a:solidFill>
              </a:rPr>
              <a:t>Example Problem.</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BINARY ENCODING</a:t>
            </a:r>
          </a:p>
        </p:txBody>
      </p:sp>
      <p:pic>
        <p:nvPicPr>
          <p:cNvPr id="4" name="Picture 3">
            <a:extLst>
              <a:ext uri="{FF2B5EF4-FFF2-40B4-BE49-F238E27FC236}">
                <a16:creationId xmlns:a16="http://schemas.microsoft.com/office/drawing/2014/main" id="{085EE9DC-C5ED-48BA-BB5C-8690008B8674}"/>
              </a:ext>
            </a:extLst>
          </p:cNvPr>
          <p:cNvPicPr>
            <a:picLocks noChangeAspect="1"/>
          </p:cNvPicPr>
          <p:nvPr/>
        </p:nvPicPr>
        <p:blipFill>
          <a:blip r:embed="rId2"/>
          <a:stretch>
            <a:fillRect/>
          </a:stretch>
        </p:blipFill>
        <p:spPr>
          <a:xfrm>
            <a:off x="159027" y="2024269"/>
            <a:ext cx="8865703" cy="4615070"/>
          </a:xfrm>
          <a:prstGeom prst="rect">
            <a:avLst/>
          </a:prstGeom>
        </p:spPr>
      </p:pic>
    </p:spTree>
    <p:extLst>
      <p:ext uri="{BB962C8B-B14F-4D97-AF65-F5344CB8AC3E}">
        <p14:creationId xmlns:p14="http://schemas.microsoft.com/office/powerpoint/2010/main" val="47437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Binary Encoding</a:t>
            </a:r>
          </a:p>
        </p:txBody>
      </p:sp>
      <p:pic>
        <p:nvPicPr>
          <p:cNvPr id="3" name="Picture 2">
            <a:extLst>
              <a:ext uri="{FF2B5EF4-FFF2-40B4-BE49-F238E27FC236}">
                <a16:creationId xmlns:a16="http://schemas.microsoft.com/office/drawing/2014/main" id="{F8EC8199-3F00-4F00-B912-2185A2246D73}"/>
              </a:ext>
            </a:extLst>
          </p:cNvPr>
          <p:cNvPicPr>
            <a:picLocks noChangeAspect="1"/>
          </p:cNvPicPr>
          <p:nvPr/>
        </p:nvPicPr>
        <p:blipFill>
          <a:blip r:embed="rId2"/>
          <a:stretch>
            <a:fillRect/>
          </a:stretch>
        </p:blipFill>
        <p:spPr>
          <a:xfrm>
            <a:off x="695458" y="2166760"/>
            <a:ext cx="7881869" cy="4002219"/>
          </a:xfrm>
          <a:prstGeom prst="rect">
            <a:avLst/>
          </a:prstGeom>
        </p:spPr>
      </p:pic>
    </p:spTree>
    <p:extLst>
      <p:ext uri="{BB962C8B-B14F-4D97-AF65-F5344CB8AC3E}">
        <p14:creationId xmlns:p14="http://schemas.microsoft.com/office/powerpoint/2010/main" val="320001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Value Encoding</a:t>
            </a:r>
          </a:p>
        </p:txBody>
      </p:sp>
      <p:pic>
        <p:nvPicPr>
          <p:cNvPr id="3" name="Picture 2">
            <a:extLst>
              <a:ext uri="{FF2B5EF4-FFF2-40B4-BE49-F238E27FC236}">
                <a16:creationId xmlns:a16="http://schemas.microsoft.com/office/drawing/2014/main" id="{3B5476C0-B9B6-4666-BCB2-43A4BB3A40D7}"/>
              </a:ext>
            </a:extLst>
          </p:cNvPr>
          <p:cNvPicPr>
            <a:picLocks noChangeAspect="1"/>
          </p:cNvPicPr>
          <p:nvPr/>
        </p:nvPicPr>
        <p:blipFill>
          <a:blip r:embed="rId2"/>
          <a:stretch>
            <a:fillRect/>
          </a:stretch>
        </p:blipFill>
        <p:spPr>
          <a:xfrm>
            <a:off x="119270" y="2054086"/>
            <a:ext cx="9024730" cy="4803913"/>
          </a:xfrm>
          <a:prstGeom prst="rect">
            <a:avLst/>
          </a:prstGeom>
        </p:spPr>
      </p:pic>
    </p:spTree>
    <p:extLst>
      <p:ext uri="{BB962C8B-B14F-4D97-AF65-F5344CB8AC3E}">
        <p14:creationId xmlns:p14="http://schemas.microsoft.com/office/powerpoint/2010/main" val="302756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 Encoding</a:t>
            </a:r>
          </a:p>
        </p:txBody>
      </p:sp>
      <p:pic>
        <p:nvPicPr>
          <p:cNvPr id="3" name="Picture 2">
            <a:extLst>
              <a:ext uri="{FF2B5EF4-FFF2-40B4-BE49-F238E27FC236}">
                <a16:creationId xmlns:a16="http://schemas.microsoft.com/office/drawing/2014/main" id="{46DF397D-4AFD-43A5-8AFE-72A821F5E345}"/>
              </a:ext>
            </a:extLst>
          </p:cNvPr>
          <p:cNvPicPr>
            <a:picLocks noChangeAspect="1"/>
          </p:cNvPicPr>
          <p:nvPr/>
        </p:nvPicPr>
        <p:blipFill>
          <a:blip r:embed="rId2"/>
          <a:stretch>
            <a:fillRect/>
          </a:stretch>
        </p:blipFill>
        <p:spPr>
          <a:xfrm>
            <a:off x="251791" y="2171846"/>
            <a:ext cx="8521148" cy="3892534"/>
          </a:xfrm>
          <a:prstGeom prst="rect">
            <a:avLst/>
          </a:prstGeom>
        </p:spPr>
      </p:pic>
    </p:spTree>
    <p:extLst>
      <p:ext uri="{BB962C8B-B14F-4D97-AF65-F5344CB8AC3E}">
        <p14:creationId xmlns:p14="http://schemas.microsoft.com/office/powerpoint/2010/main" val="2581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054" y="568274"/>
            <a:ext cx="7808976" cy="1088136"/>
          </a:xfrm>
        </p:spPr>
        <p:txBody>
          <a:bodyPr/>
          <a:lstStyle/>
          <a:p>
            <a:r>
              <a:rPr lang="en-US" dirty="0"/>
              <a:t>Examples: Permutation Encoding</a:t>
            </a:r>
          </a:p>
        </p:txBody>
      </p:sp>
      <p:pic>
        <p:nvPicPr>
          <p:cNvPr id="3" name="Picture 2">
            <a:extLst>
              <a:ext uri="{FF2B5EF4-FFF2-40B4-BE49-F238E27FC236}">
                <a16:creationId xmlns:a16="http://schemas.microsoft.com/office/drawing/2014/main" id="{7B8546B4-9896-4603-AED7-0FAD4168BA4C}"/>
              </a:ext>
            </a:extLst>
          </p:cNvPr>
          <p:cNvPicPr>
            <a:picLocks noChangeAspect="1"/>
          </p:cNvPicPr>
          <p:nvPr/>
        </p:nvPicPr>
        <p:blipFill>
          <a:blip r:embed="rId2"/>
          <a:stretch>
            <a:fillRect/>
          </a:stretch>
        </p:blipFill>
        <p:spPr>
          <a:xfrm>
            <a:off x="0" y="2026536"/>
            <a:ext cx="9144000" cy="4633728"/>
          </a:xfrm>
          <a:prstGeom prst="rect">
            <a:avLst/>
          </a:prstGeom>
        </p:spPr>
      </p:pic>
    </p:spTree>
    <p:extLst>
      <p:ext uri="{BB962C8B-B14F-4D97-AF65-F5344CB8AC3E}">
        <p14:creationId xmlns:p14="http://schemas.microsoft.com/office/powerpoint/2010/main" val="399570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Operators of GA</a:t>
            </a:r>
          </a:p>
        </p:txBody>
      </p:sp>
      <p:pic>
        <p:nvPicPr>
          <p:cNvPr id="3" name="Picture 2">
            <a:extLst>
              <a:ext uri="{FF2B5EF4-FFF2-40B4-BE49-F238E27FC236}">
                <a16:creationId xmlns:a16="http://schemas.microsoft.com/office/drawing/2014/main" id="{349BA8D9-BFA0-4749-A1FA-A08F2B2E3058}"/>
              </a:ext>
            </a:extLst>
          </p:cNvPr>
          <p:cNvPicPr>
            <a:picLocks noChangeAspect="1"/>
          </p:cNvPicPr>
          <p:nvPr/>
        </p:nvPicPr>
        <p:blipFill>
          <a:blip r:embed="rId2"/>
          <a:stretch>
            <a:fillRect/>
          </a:stretch>
        </p:blipFill>
        <p:spPr>
          <a:xfrm>
            <a:off x="0" y="2650434"/>
            <a:ext cx="9144000" cy="2731444"/>
          </a:xfrm>
          <a:prstGeom prst="rect">
            <a:avLst/>
          </a:prstGeom>
        </p:spPr>
      </p:pic>
    </p:spTree>
    <p:extLst>
      <p:ext uri="{BB962C8B-B14F-4D97-AF65-F5344CB8AC3E}">
        <p14:creationId xmlns:p14="http://schemas.microsoft.com/office/powerpoint/2010/main" val="103767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Selection</a:t>
            </a:r>
          </a:p>
        </p:txBody>
      </p:sp>
      <p:pic>
        <p:nvPicPr>
          <p:cNvPr id="3" name="Picture 2">
            <a:extLst>
              <a:ext uri="{FF2B5EF4-FFF2-40B4-BE49-F238E27FC236}">
                <a16:creationId xmlns:a16="http://schemas.microsoft.com/office/drawing/2014/main" id="{72DC51E3-6534-4304-BDDC-F2AC69958A2A}"/>
              </a:ext>
            </a:extLst>
          </p:cNvPr>
          <p:cNvPicPr>
            <a:picLocks noChangeAspect="1"/>
          </p:cNvPicPr>
          <p:nvPr/>
        </p:nvPicPr>
        <p:blipFill>
          <a:blip r:embed="rId2"/>
          <a:stretch>
            <a:fillRect/>
          </a:stretch>
        </p:blipFill>
        <p:spPr>
          <a:xfrm>
            <a:off x="192186" y="2073499"/>
            <a:ext cx="8784387" cy="4591318"/>
          </a:xfrm>
          <a:prstGeom prst="rect">
            <a:avLst/>
          </a:prstGeom>
        </p:spPr>
      </p:pic>
    </p:spTree>
    <p:extLst>
      <p:ext uri="{BB962C8B-B14F-4D97-AF65-F5344CB8AC3E}">
        <p14:creationId xmlns:p14="http://schemas.microsoft.com/office/powerpoint/2010/main" val="328846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of Selection</a:t>
            </a:r>
          </a:p>
        </p:txBody>
      </p:sp>
      <p:pic>
        <p:nvPicPr>
          <p:cNvPr id="3" name="Picture 2">
            <a:extLst>
              <a:ext uri="{FF2B5EF4-FFF2-40B4-BE49-F238E27FC236}">
                <a16:creationId xmlns:a16="http://schemas.microsoft.com/office/drawing/2014/main" id="{ED9E3B37-CE24-4C1A-90FD-BE68E64B5A6C}"/>
              </a:ext>
            </a:extLst>
          </p:cNvPr>
          <p:cNvPicPr>
            <a:picLocks noChangeAspect="1"/>
          </p:cNvPicPr>
          <p:nvPr/>
        </p:nvPicPr>
        <p:blipFill>
          <a:blip r:embed="rId2"/>
          <a:stretch>
            <a:fillRect/>
          </a:stretch>
        </p:blipFill>
        <p:spPr>
          <a:xfrm>
            <a:off x="226618" y="2112136"/>
            <a:ext cx="8762461" cy="4418694"/>
          </a:xfrm>
          <a:prstGeom prst="rect">
            <a:avLst/>
          </a:prstGeom>
        </p:spPr>
      </p:pic>
    </p:spTree>
    <p:extLst>
      <p:ext uri="{BB962C8B-B14F-4D97-AF65-F5344CB8AC3E}">
        <p14:creationId xmlns:p14="http://schemas.microsoft.com/office/powerpoint/2010/main" val="224206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of Selection</a:t>
            </a:r>
          </a:p>
        </p:txBody>
      </p:sp>
      <p:pic>
        <p:nvPicPr>
          <p:cNvPr id="4" name="Picture 3">
            <a:extLst>
              <a:ext uri="{FF2B5EF4-FFF2-40B4-BE49-F238E27FC236}">
                <a16:creationId xmlns:a16="http://schemas.microsoft.com/office/drawing/2014/main" id="{37BF1E6C-5662-4D5F-96F6-1423A8E370FA}"/>
              </a:ext>
            </a:extLst>
          </p:cNvPr>
          <p:cNvPicPr>
            <a:picLocks noChangeAspect="1"/>
          </p:cNvPicPr>
          <p:nvPr/>
        </p:nvPicPr>
        <p:blipFill>
          <a:blip r:embed="rId2"/>
          <a:stretch>
            <a:fillRect/>
          </a:stretch>
        </p:blipFill>
        <p:spPr>
          <a:xfrm>
            <a:off x="286658" y="2133600"/>
            <a:ext cx="8857342" cy="4576294"/>
          </a:xfrm>
          <a:prstGeom prst="rect">
            <a:avLst/>
          </a:prstGeom>
        </p:spPr>
      </p:pic>
    </p:spTree>
    <p:extLst>
      <p:ext uri="{BB962C8B-B14F-4D97-AF65-F5344CB8AC3E}">
        <p14:creationId xmlns:p14="http://schemas.microsoft.com/office/powerpoint/2010/main" val="512477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Roulette Wheel Selection</a:t>
            </a:r>
          </a:p>
        </p:txBody>
      </p:sp>
      <p:pic>
        <p:nvPicPr>
          <p:cNvPr id="3" name="Picture 2">
            <a:extLst>
              <a:ext uri="{FF2B5EF4-FFF2-40B4-BE49-F238E27FC236}">
                <a16:creationId xmlns:a16="http://schemas.microsoft.com/office/drawing/2014/main" id="{C5349613-4A17-4E32-B429-89869A05FC90}"/>
              </a:ext>
            </a:extLst>
          </p:cNvPr>
          <p:cNvPicPr>
            <a:picLocks noChangeAspect="1"/>
          </p:cNvPicPr>
          <p:nvPr/>
        </p:nvPicPr>
        <p:blipFill>
          <a:blip r:embed="rId2"/>
          <a:stretch>
            <a:fillRect/>
          </a:stretch>
        </p:blipFill>
        <p:spPr>
          <a:xfrm>
            <a:off x="1" y="2054086"/>
            <a:ext cx="9144000" cy="4803914"/>
          </a:xfrm>
          <a:prstGeom prst="rect">
            <a:avLst/>
          </a:prstGeom>
        </p:spPr>
      </p:pic>
    </p:spTree>
    <p:extLst>
      <p:ext uri="{BB962C8B-B14F-4D97-AF65-F5344CB8AC3E}">
        <p14:creationId xmlns:p14="http://schemas.microsoft.com/office/powerpoint/2010/main" val="3378042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are GAs?</a:t>
            </a:r>
          </a:p>
        </p:txBody>
      </p:sp>
      <p:pic>
        <p:nvPicPr>
          <p:cNvPr id="7" name="Picture 6">
            <a:extLst>
              <a:ext uri="{FF2B5EF4-FFF2-40B4-BE49-F238E27FC236}">
                <a16:creationId xmlns:a16="http://schemas.microsoft.com/office/drawing/2014/main" id="{E4E27E37-B407-4C70-ABC2-FE864E34AFEC}"/>
              </a:ext>
            </a:extLst>
          </p:cNvPr>
          <p:cNvPicPr>
            <a:picLocks noChangeAspect="1"/>
          </p:cNvPicPr>
          <p:nvPr/>
        </p:nvPicPr>
        <p:blipFill>
          <a:blip r:embed="rId2"/>
          <a:stretch>
            <a:fillRect/>
          </a:stretch>
        </p:blipFill>
        <p:spPr>
          <a:xfrm>
            <a:off x="203536" y="2125014"/>
            <a:ext cx="8244585" cy="4402106"/>
          </a:xfrm>
          <a:prstGeom prst="rect">
            <a:avLst/>
          </a:prstGeom>
        </p:spPr>
      </p:pic>
    </p:spTree>
    <p:extLst>
      <p:ext uri="{BB962C8B-B14F-4D97-AF65-F5344CB8AC3E}">
        <p14:creationId xmlns:p14="http://schemas.microsoft.com/office/powerpoint/2010/main" val="2134390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Roulette Wheel Selection</a:t>
            </a:r>
          </a:p>
        </p:txBody>
      </p:sp>
      <p:pic>
        <p:nvPicPr>
          <p:cNvPr id="4" name="Picture 3">
            <a:extLst>
              <a:ext uri="{FF2B5EF4-FFF2-40B4-BE49-F238E27FC236}">
                <a16:creationId xmlns:a16="http://schemas.microsoft.com/office/drawing/2014/main" id="{5FE83E73-66E4-45C0-8506-B39A04003CFA}"/>
              </a:ext>
            </a:extLst>
          </p:cNvPr>
          <p:cNvPicPr>
            <a:picLocks noChangeAspect="1"/>
          </p:cNvPicPr>
          <p:nvPr/>
        </p:nvPicPr>
        <p:blipFill>
          <a:blip r:embed="rId2"/>
          <a:stretch>
            <a:fillRect/>
          </a:stretch>
        </p:blipFill>
        <p:spPr>
          <a:xfrm>
            <a:off x="24434" y="2219739"/>
            <a:ext cx="9090991" cy="4568368"/>
          </a:xfrm>
          <a:prstGeom prst="rect">
            <a:avLst/>
          </a:prstGeom>
        </p:spPr>
      </p:pic>
    </p:spTree>
    <p:extLst>
      <p:ext uri="{BB962C8B-B14F-4D97-AF65-F5344CB8AC3E}">
        <p14:creationId xmlns:p14="http://schemas.microsoft.com/office/powerpoint/2010/main" val="2368686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Crossover</a:t>
            </a:r>
          </a:p>
        </p:txBody>
      </p:sp>
      <p:pic>
        <p:nvPicPr>
          <p:cNvPr id="3" name="Picture 2">
            <a:extLst>
              <a:ext uri="{FF2B5EF4-FFF2-40B4-BE49-F238E27FC236}">
                <a16:creationId xmlns:a16="http://schemas.microsoft.com/office/drawing/2014/main" id="{AE4D3179-47D5-4E67-BE95-164568A5B669}"/>
              </a:ext>
            </a:extLst>
          </p:cNvPr>
          <p:cNvPicPr>
            <a:picLocks noChangeAspect="1"/>
          </p:cNvPicPr>
          <p:nvPr/>
        </p:nvPicPr>
        <p:blipFill>
          <a:blip r:embed="rId2"/>
          <a:stretch>
            <a:fillRect/>
          </a:stretch>
        </p:blipFill>
        <p:spPr>
          <a:xfrm>
            <a:off x="115910" y="2000967"/>
            <a:ext cx="8676254" cy="4527553"/>
          </a:xfrm>
          <a:prstGeom prst="rect">
            <a:avLst/>
          </a:prstGeom>
        </p:spPr>
      </p:pic>
    </p:spTree>
    <p:extLst>
      <p:ext uri="{BB962C8B-B14F-4D97-AF65-F5344CB8AC3E}">
        <p14:creationId xmlns:p14="http://schemas.microsoft.com/office/powerpoint/2010/main" val="108486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One-Point Crossover</a:t>
            </a:r>
          </a:p>
        </p:txBody>
      </p:sp>
      <p:pic>
        <p:nvPicPr>
          <p:cNvPr id="3" name="Picture 2">
            <a:extLst>
              <a:ext uri="{FF2B5EF4-FFF2-40B4-BE49-F238E27FC236}">
                <a16:creationId xmlns:a16="http://schemas.microsoft.com/office/drawing/2014/main" id="{41198A95-FA39-48EA-963E-D8CF29CBCBAF}"/>
              </a:ext>
            </a:extLst>
          </p:cNvPr>
          <p:cNvPicPr>
            <a:picLocks noChangeAspect="1"/>
          </p:cNvPicPr>
          <p:nvPr/>
        </p:nvPicPr>
        <p:blipFill>
          <a:blip r:embed="rId2"/>
          <a:stretch>
            <a:fillRect/>
          </a:stretch>
        </p:blipFill>
        <p:spPr>
          <a:xfrm>
            <a:off x="253916" y="2231946"/>
            <a:ext cx="8722659" cy="4626054"/>
          </a:xfrm>
          <a:prstGeom prst="rect">
            <a:avLst/>
          </a:prstGeom>
        </p:spPr>
      </p:pic>
    </p:spTree>
    <p:extLst>
      <p:ext uri="{BB962C8B-B14F-4D97-AF65-F5344CB8AC3E}">
        <p14:creationId xmlns:p14="http://schemas.microsoft.com/office/powerpoint/2010/main" val="132020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Two-Point Crossover</a:t>
            </a:r>
          </a:p>
        </p:txBody>
      </p:sp>
      <p:pic>
        <p:nvPicPr>
          <p:cNvPr id="3" name="Picture 2">
            <a:extLst>
              <a:ext uri="{FF2B5EF4-FFF2-40B4-BE49-F238E27FC236}">
                <a16:creationId xmlns:a16="http://schemas.microsoft.com/office/drawing/2014/main" id="{4D654F59-EF36-4113-8A82-AF7C8EA7B442}"/>
              </a:ext>
            </a:extLst>
          </p:cNvPr>
          <p:cNvPicPr>
            <a:picLocks noChangeAspect="1"/>
          </p:cNvPicPr>
          <p:nvPr/>
        </p:nvPicPr>
        <p:blipFill>
          <a:blip r:embed="rId2"/>
          <a:stretch>
            <a:fillRect/>
          </a:stretch>
        </p:blipFill>
        <p:spPr>
          <a:xfrm>
            <a:off x="196626" y="2100444"/>
            <a:ext cx="8947373" cy="4545055"/>
          </a:xfrm>
          <a:prstGeom prst="rect">
            <a:avLst/>
          </a:prstGeom>
        </p:spPr>
      </p:pic>
    </p:spTree>
    <p:extLst>
      <p:ext uri="{BB962C8B-B14F-4D97-AF65-F5344CB8AC3E}">
        <p14:creationId xmlns:p14="http://schemas.microsoft.com/office/powerpoint/2010/main" val="350963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Uniform Crossover</a:t>
            </a:r>
          </a:p>
        </p:txBody>
      </p:sp>
      <p:pic>
        <p:nvPicPr>
          <p:cNvPr id="3" name="Picture 2">
            <a:extLst>
              <a:ext uri="{FF2B5EF4-FFF2-40B4-BE49-F238E27FC236}">
                <a16:creationId xmlns:a16="http://schemas.microsoft.com/office/drawing/2014/main" id="{7CE63B83-EBDE-4CA4-8E38-AAFE9F31A2B9}"/>
              </a:ext>
            </a:extLst>
          </p:cNvPr>
          <p:cNvPicPr>
            <a:picLocks noChangeAspect="1"/>
          </p:cNvPicPr>
          <p:nvPr/>
        </p:nvPicPr>
        <p:blipFill>
          <a:blip r:embed="rId2"/>
          <a:stretch>
            <a:fillRect/>
          </a:stretch>
        </p:blipFill>
        <p:spPr>
          <a:xfrm>
            <a:off x="292551" y="2103736"/>
            <a:ext cx="8722659" cy="4645764"/>
          </a:xfrm>
          <a:prstGeom prst="rect">
            <a:avLst/>
          </a:prstGeom>
        </p:spPr>
      </p:pic>
    </p:spTree>
    <p:extLst>
      <p:ext uri="{BB962C8B-B14F-4D97-AF65-F5344CB8AC3E}">
        <p14:creationId xmlns:p14="http://schemas.microsoft.com/office/powerpoint/2010/main" val="1150290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Crossover</a:t>
            </a:r>
          </a:p>
        </p:txBody>
      </p:sp>
      <p:pic>
        <p:nvPicPr>
          <p:cNvPr id="3" name="Picture 2">
            <a:extLst>
              <a:ext uri="{FF2B5EF4-FFF2-40B4-BE49-F238E27FC236}">
                <a16:creationId xmlns:a16="http://schemas.microsoft.com/office/drawing/2014/main" id="{3A3E5664-05F2-413A-AB55-E3833755DC36}"/>
              </a:ext>
            </a:extLst>
          </p:cNvPr>
          <p:cNvPicPr>
            <a:picLocks noChangeAspect="1"/>
          </p:cNvPicPr>
          <p:nvPr/>
        </p:nvPicPr>
        <p:blipFill>
          <a:blip r:embed="rId2"/>
          <a:stretch>
            <a:fillRect/>
          </a:stretch>
        </p:blipFill>
        <p:spPr>
          <a:xfrm>
            <a:off x="330540" y="2112479"/>
            <a:ext cx="8646035" cy="4558778"/>
          </a:xfrm>
          <a:prstGeom prst="rect">
            <a:avLst/>
          </a:prstGeom>
        </p:spPr>
      </p:pic>
    </p:spTree>
    <p:extLst>
      <p:ext uri="{BB962C8B-B14F-4D97-AF65-F5344CB8AC3E}">
        <p14:creationId xmlns:p14="http://schemas.microsoft.com/office/powerpoint/2010/main" val="94919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Heuristic Crossover</a:t>
            </a:r>
          </a:p>
        </p:txBody>
      </p:sp>
      <p:pic>
        <p:nvPicPr>
          <p:cNvPr id="3" name="Picture 2">
            <a:extLst>
              <a:ext uri="{FF2B5EF4-FFF2-40B4-BE49-F238E27FC236}">
                <a16:creationId xmlns:a16="http://schemas.microsoft.com/office/drawing/2014/main" id="{1C5610C3-9755-4601-8FE7-001E1001660C}"/>
              </a:ext>
            </a:extLst>
          </p:cNvPr>
          <p:cNvPicPr>
            <a:picLocks noChangeAspect="1"/>
          </p:cNvPicPr>
          <p:nvPr/>
        </p:nvPicPr>
        <p:blipFill>
          <a:blip r:embed="rId2"/>
          <a:stretch>
            <a:fillRect/>
          </a:stretch>
        </p:blipFill>
        <p:spPr>
          <a:xfrm>
            <a:off x="266794" y="2012933"/>
            <a:ext cx="8722659" cy="4420882"/>
          </a:xfrm>
          <a:prstGeom prst="rect">
            <a:avLst/>
          </a:prstGeom>
        </p:spPr>
      </p:pic>
    </p:spTree>
    <p:extLst>
      <p:ext uri="{BB962C8B-B14F-4D97-AF65-F5344CB8AC3E}">
        <p14:creationId xmlns:p14="http://schemas.microsoft.com/office/powerpoint/2010/main" val="230689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a:t>
            </a:r>
          </a:p>
        </p:txBody>
      </p:sp>
      <p:pic>
        <p:nvPicPr>
          <p:cNvPr id="3" name="Picture 2">
            <a:extLst>
              <a:ext uri="{FF2B5EF4-FFF2-40B4-BE49-F238E27FC236}">
                <a16:creationId xmlns:a16="http://schemas.microsoft.com/office/drawing/2014/main" id="{C0FB2D51-271F-4F5A-97D8-20B8648F1387}"/>
              </a:ext>
            </a:extLst>
          </p:cNvPr>
          <p:cNvPicPr>
            <a:picLocks noChangeAspect="1"/>
          </p:cNvPicPr>
          <p:nvPr/>
        </p:nvPicPr>
        <p:blipFill>
          <a:blip r:embed="rId2"/>
          <a:stretch>
            <a:fillRect/>
          </a:stretch>
        </p:blipFill>
        <p:spPr>
          <a:xfrm>
            <a:off x="241036" y="2042268"/>
            <a:ext cx="8722659" cy="4165515"/>
          </a:xfrm>
          <a:prstGeom prst="rect">
            <a:avLst/>
          </a:prstGeom>
        </p:spPr>
      </p:pic>
    </p:spTree>
    <p:extLst>
      <p:ext uri="{BB962C8B-B14F-4D97-AF65-F5344CB8AC3E}">
        <p14:creationId xmlns:p14="http://schemas.microsoft.com/office/powerpoint/2010/main" val="694350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Flip Bit Mutation	</a:t>
            </a:r>
          </a:p>
        </p:txBody>
      </p:sp>
      <p:pic>
        <p:nvPicPr>
          <p:cNvPr id="3" name="Picture 2">
            <a:extLst>
              <a:ext uri="{FF2B5EF4-FFF2-40B4-BE49-F238E27FC236}">
                <a16:creationId xmlns:a16="http://schemas.microsoft.com/office/drawing/2014/main" id="{46A51AE4-13B0-4AAD-BB55-F25787CEAD19}"/>
              </a:ext>
            </a:extLst>
          </p:cNvPr>
          <p:cNvPicPr>
            <a:picLocks noChangeAspect="1"/>
          </p:cNvPicPr>
          <p:nvPr/>
        </p:nvPicPr>
        <p:blipFill>
          <a:blip r:embed="rId2"/>
          <a:stretch>
            <a:fillRect/>
          </a:stretch>
        </p:blipFill>
        <p:spPr>
          <a:xfrm>
            <a:off x="292551" y="2212322"/>
            <a:ext cx="8749165" cy="4445080"/>
          </a:xfrm>
          <a:prstGeom prst="rect">
            <a:avLst/>
          </a:prstGeom>
        </p:spPr>
      </p:pic>
    </p:spTree>
    <p:extLst>
      <p:ext uri="{BB962C8B-B14F-4D97-AF65-F5344CB8AC3E}">
        <p14:creationId xmlns:p14="http://schemas.microsoft.com/office/powerpoint/2010/main" val="3469117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Demonstration</a:t>
            </a:r>
          </a:p>
        </p:txBody>
      </p:sp>
      <p:pic>
        <p:nvPicPr>
          <p:cNvPr id="3" name="Picture 2">
            <a:extLst>
              <a:ext uri="{FF2B5EF4-FFF2-40B4-BE49-F238E27FC236}">
                <a16:creationId xmlns:a16="http://schemas.microsoft.com/office/drawing/2014/main" id="{9DA480C9-D356-435D-A3B7-3F8B4468402B}"/>
              </a:ext>
            </a:extLst>
          </p:cNvPr>
          <p:cNvPicPr>
            <a:picLocks noChangeAspect="1"/>
          </p:cNvPicPr>
          <p:nvPr/>
        </p:nvPicPr>
        <p:blipFill>
          <a:blip r:embed="rId2"/>
          <a:stretch>
            <a:fillRect/>
          </a:stretch>
        </p:blipFill>
        <p:spPr>
          <a:xfrm>
            <a:off x="0" y="2027230"/>
            <a:ext cx="9144000" cy="4830770"/>
          </a:xfrm>
          <a:prstGeom prst="rect">
            <a:avLst/>
          </a:prstGeom>
        </p:spPr>
      </p:pic>
    </p:spTree>
    <p:extLst>
      <p:ext uri="{BB962C8B-B14F-4D97-AF65-F5344CB8AC3E}">
        <p14:creationId xmlns:p14="http://schemas.microsoft.com/office/powerpoint/2010/main" val="88694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GA?</a:t>
            </a:r>
          </a:p>
        </p:txBody>
      </p:sp>
      <p:pic>
        <p:nvPicPr>
          <p:cNvPr id="3" name="Picture 2">
            <a:extLst>
              <a:ext uri="{FF2B5EF4-FFF2-40B4-BE49-F238E27FC236}">
                <a16:creationId xmlns:a16="http://schemas.microsoft.com/office/drawing/2014/main" id="{96DBCFF2-F4A0-48A8-8849-C031A9984089}"/>
              </a:ext>
            </a:extLst>
          </p:cNvPr>
          <p:cNvPicPr>
            <a:picLocks noChangeAspect="1"/>
          </p:cNvPicPr>
          <p:nvPr/>
        </p:nvPicPr>
        <p:blipFill>
          <a:blip r:embed="rId2"/>
          <a:stretch>
            <a:fillRect/>
          </a:stretch>
        </p:blipFill>
        <p:spPr>
          <a:xfrm>
            <a:off x="270456" y="2128708"/>
            <a:ext cx="8628845" cy="4532030"/>
          </a:xfrm>
          <a:prstGeom prst="rect">
            <a:avLst/>
          </a:prstGeom>
        </p:spPr>
      </p:pic>
    </p:spTree>
    <p:extLst>
      <p:ext uri="{BB962C8B-B14F-4D97-AF65-F5344CB8AC3E}">
        <p14:creationId xmlns:p14="http://schemas.microsoft.com/office/powerpoint/2010/main" val="3571355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Approach</a:t>
            </a:r>
          </a:p>
        </p:txBody>
      </p:sp>
      <p:pic>
        <p:nvPicPr>
          <p:cNvPr id="3" name="Picture 2">
            <a:extLst>
              <a:ext uri="{FF2B5EF4-FFF2-40B4-BE49-F238E27FC236}">
                <a16:creationId xmlns:a16="http://schemas.microsoft.com/office/drawing/2014/main" id="{AB41F2D1-3336-4237-9FFA-3FC03E6380E9}"/>
              </a:ext>
            </a:extLst>
          </p:cNvPr>
          <p:cNvPicPr>
            <a:picLocks noChangeAspect="1"/>
          </p:cNvPicPr>
          <p:nvPr/>
        </p:nvPicPr>
        <p:blipFill>
          <a:blip r:embed="rId2"/>
          <a:stretch>
            <a:fillRect/>
          </a:stretch>
        </p:blipFill>
        <p:spPr>
          <a:xfrm>
            <a:off x="1" y="1987826"/>
            <a:ext cx="9144000" cy="4870174"/>
          </a:xfrm>
          <a:prstGeom prst="rect">
            <a:avLst/>
          </a:prstGeom>
        </p:spPr>
      </p:pic>
    </p:spTree>
    <p:extLst>
      <p:ext uri="{BB962C8B-B14F-4D97-AF65-F5344CB8AC3E}">
        <p14:creationId xmlns:p14="http://schemas.microsoft.com/office/powerpoint/2010/main" val="203314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Approach</a:t>
            </a:r>
          </a:p>
        </p:txBody>
      </p:sp>
      <p:pic>
        <p:nvPicPr>
          <p:cNvPr id="4" name="Picture 3">
            <a:extLst>
              <a:ext uri="{FF2B5EF4-FFF2-40B4-BE49-F238E27FC236}">
                <a16:creationId xmlns:a16="http://schemas.microsoft.com/office/drawing/2014/main" id="{091F01E4-F84B-4AAB-8F7A-97093D80DC3B}"/>
              </a:ext>
            </a:extLst>
          </p:cNvPr>
          <p:cNvPicPr>
            <a:picLocks noChangeAspect="1"/>
          </p:cNvPicPr>
          <p:nvPr/>
        </p:nvPicPr>
        <p:blipFill>
          <a:blip r:embed="rId2"/>
          <a:stretch>
            <a:fillRect/>
          </a:stretch>
        </p:blipFill>
        <p:spPr>
          <a:xfrm>
            <a:off x="0" y="2054086"/>
            <a:ext cx="9144000" cy="4803913"/>
          </a:xfrm>
          <a:prstGeom prst="rect">
            <a:avLst/>
          </a:prstGeom>
        </p:spPr>
      </p:pic>
    </p:spTree>
    <p:extLst>
      <p:ext uri="{BB962C8B-B14F-4D97-AF65-F5344CB8AC3E}">
        <p14:creationId xmlns:p14="http://schemas.microsoft.com/office/powerpoint/2010/main" val="82091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3E5DA-C29D-4B1C-8C19-8F16EF26F63C}"/>
              </a:ext>
            </a:extLst>
          </p:cNvPr>
          <p:cNvSpPr>
            <a:spLocks noGrp="1"/>
          </p:cNvSpPr>
          <p:nvPr>
            <p:ph type="ctrTitle"/>
          </p:nvPr>
        </p:nvSpPr>
        <p:spPr>
          <a:xfrm>
            <a:off x="288819" y="581526"/>
            <a:ext cx="7808976" cy="1088136"/>
          </a:xfrm>
        </p:spPr>
        <p:txBody>
          <a:bodyPr/>
          <a:lstStyle/>
          <a:p>
            <a:r>
              <a:rPr lang="en-US" dirty="0"/>
              <a:t>Calculating Fitness &amp; Probability</a:t>
            </a:r>
          </a:p>
        </p:txBody>
      </p:sp>
      <p:pic>
        <p:nvPicPr>
          <p:cNvPr id="3" name="Picture 2">
            <a:extLst>
              <a:ext uri="{FF2B5EF4-FFF2-40B4-BE49-F238E27FC236}">
                <a16:creationId xmlns:a16="http://schemas.microsoft.com/office/drawing/2014/main" id="{D69F54D6-19F2-4C4D-9601-BE9780613694}"/>
              </a:ext>
            </a:extLst>
          </p:cNvPr>
          <p:cNvPicPr>
            <a:picLocks noChangeAspect="1"/>
          </p:cNvPicPr>
          <p:nvPr/>
        </p:nvPicPr>
        <p:blipFill>
          <a:blip r:embed="rId2"/>
          <a:stretch>
            <a:fillRect/>
          </a:stretch>
        </p:blipFill>
        <p:spPr>
          <a:xfrm>
            <a:off x="0" y="2135614"/>
            <a:ext cx="9144000" cy="3964998"/>
          </a:xfrm>
          <a:prstGeom prst="rect">
            <a:avLst/>
          </a:prstGeom>
        </p:spPr>
      </p:pic>
    </p:spTree>
    <p:extLst>
      <p:ext uri="{BB962C8B-B14F-4D97-AF65-F5344CB8AC3E}">
        <p14:creationId xmlns:p14="http://schemas.microsoft.com/office/powerpoint/2010/main" val="773775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3E5DA-C29D-4B1C-8C19-8F16EF26F63C}"/>
              </a:ext>
            </a:extLst>
          </p:cNvPr>
          <p:cNvSpPr>
            <a:spLocks noGrp="1"/>
          </p:cNvSpPr>
          <p:nvPr>
            <p:ph type="ctrTitle"/>
          </p:nvPr>
        </p:nvSpPr>
        <p:spPr/>
        <p:txBody>
          <a:bodyPr/>
          <a:lstStyle/>
          <a:p>
            <a:r>
              <a:rPr lang="en-US" dirty="0"/>
              <a:t>Selection</a:t>
            </a:r>
          </a:p>
        </p:txBody>
      </p:sp>
      <p:pic>
        <p:nvPicPr>
          <p:cNvPr id="3" name="Picture 2">
            <a:extLst>
              <a:ext uri="{FF2B5EF4-FFF2-40B4-BE49-F238E27FC236}">
                <a16:creationId xmlns:a16="http://schemas.microsoft.com/office/drawing/2014/main" id="{9F643D74-A02C-4052-A364-1F06131DFB44}"/>
              </a:ext>
            </a:extLst>
          </p:cNvPr>
          <p:cNvPicPr>
            <a:picLocks noChangeAspect="1"/>
          </p:cNvPicPr>
          <p:nvPr/>
        </p:nvPicPr>
        <p:blipFill>
          <a:blip r:embed="rId2"/>
          <a:stretch>
            <a:fillRect/>
          </a:stretch>
        </p:blipFill>
        <p:spPr>
          <a:xfrm>
            <a:off x="0" y="2093843"/>
            <a:ext cx="9144000" cy="4764156"/>
          </a:xfrm>
          <a:prstGeom prst="rect">
            <a:avLst/>
          </a:prstGeom>
        </p:spPr>
      </p:pic>
    </p:spTree>
    <p:extLst>
      <p:ext uri="{BB962C8B-B14F-4D97-AF65-F5344CB8AC3E}">
        <p14:creationId xmlns:p14="http://schemas.microsoft.com/office/powerpoint/2010/main" val="226713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3E5DA-C29D-4B1C-8C19-8F16EF26F63C}"/>
              </a:ext>
            </a:extLst>
          </p:cNvPr>
          <p:cNvSpPr>
            <a:spLocks noGrp="1"/>
          </p:cNvSpPr>
          <p:nvPr>
            <p:ph type="ctrTitle"/>
          </p:nvPr>
        </p:nvSpPr>
        <p:spPr/>
        <p:txBody>
          <a:bodyPr/>
          <a:lstStyle/>
          <a:p>
            <a:r>
              <a:rPr lang="en-US" dirty="0"/>
              <a:t>Crossover</a:t>
            </a:r>
          </a:p>
        </p:txBody>
      </p:sp>
      <p:pic>
        <p:nvPicPr>
          <p:cNvPr id="3" name="Picture 2">
            <a:extLst>
              <a:ext uri="{FF2B5EF4-FFF2-40B4-BE49-F238E27FC236}">
                <a16:creationId xmlns:a16="http://schemas.microsoft.com/office/drawing/2014/main" id="{1539822F-B9F3-4E4B-B73E-BBFC3CB5ED3B}"/>
              </a:ext>
            </a:extLst>
          </p:cNvPr>
          <p:cNvPicPr>
            <a:picLocks noChangeAspect="1"/>
          </p:cNvPicPr>
          <p:nvPr/>
        </p:nvPicPr>
        <p:blipFill>
          <a:blip r:embed="rId2"/>
          <a:stretch>
            <a:fillRect/>
          </a:stretch>
        </p:blipFill>
        <p:spPr>
          <a:xfrm>
            <a:off x="0" y="2067338"/>
            <a:ext cx="9144000" cy="4790661"/>
          </a:xfrm>
          <a:prstGeom prst="rect">
            <a:avLst/>
          </a:prstGeom>
        </p:spPr>
      </p:pic>
    </p:spTree>
    <p:extLst>
      <p:ext uri="{BB962C8B-B14F-4D97-AF65-F5344CB8AC3E}">
        <p14:creationId xmlns:p14="http://schemas.microsoft.com/office/powerpoint/2010/main" val="3072846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3E5DA-C29D-4B1C-8C19-8F16EF26F63C}"/>
              </a:ext>
            </a:extLst>
          </p:cNvPr>
          <p:cNvSpPr>
            <a:spLocks noGrp="1"/>
          </p:cNvSpPr>
          <p:nvPr>
            <p:ph type="ctrTitle"/>
          </p:nvPr>
        </p:nvSpPr>
        <p:spPr/>
        <p:txBody>
          <a:bodyPr/>
          <a:lstStyle/>
          <a:p>
            <a:r>
              <a:rPr lang="en-US" dirty="0"/>
              <a:t>Mutate &amp; Re-evaluate</a:t>
            </a:r>
          </a:p>
        </p:txBody>
      </p:sp>
      <p:pic>
        <p:nvPicPr>
          <p:cNvPr id="3" name="Picture 2">
            <a:extLst>
              <a:ext uri="{FF2B5EF4-FFF2-40B4-BE49-F238E27FC236}">
                <a16:creationId xmlns:a16="http://schemas.microsoft.com/office/drawing/2014/main" id="{C82060F8-4A3D-48AE-AC41-FC23DCCCFC28}"/>
              </a:ext>
            </a:extLst>
          </p:cNvPr>
          <p:cNvPicPr>
            <a:picLocks noChangeAspect="1"/>
          </p:cNvPicPr>
          <p:nvPr/>
        </p:nvPicPr>
        <p:blipFill>
          <a:blip r:embed="rId2"/>
          <a:stretch>
            <a:fillRect/>
          </a:stretch>
        </p:blipFill>
        <p:spPr>
          <a:xfrm>
            <a:off x="0" y="2054086"/>
            <a:ext cx="9144000" cy="4803914"/>
          </a:xfrm>
          <a:prstGeom prst="rect">
            <a:avLst/>
          </a:prstGeom>
        </p:spPr>
      </p:pic>
    </p:spTree>
    <p:extLst>
      <p:ext uri="{BB962C8B-B14F-4D97-AF65-F5344CB8AC3E}">
        <p14:creationId xmlns:p14="http://schemas.microsoft.com/office/powerpoint/2010/main" val="1777124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3E5DA-C29D-4B1C-8C19-8F16EF26F63C}"/>
              </a:ext>
            </a:extLst>
          </p:cNvPr>
          <p:cNvSpPr>
            <a:spLocks noGrp="1"/>
          </p:cNvSpPr>
          <p:nvPr>
            <p:ph type="ctrTitle"/>
          </p:nvPr>
        </p:nvSpPr>
        <p:spPr>
          <a:xfrm>
            <a:off x="421341" y="621283"/>
            <a:ext cx="7808976" cy="1088136"/>
          </a:xfrm>
        </p:spPr>
        <p:txBody>
          <a:bodyPr>
            <a:normAutofit fontScale="90000"/>
          </a:bodyPr>
          <a:lstStyle/>
          <a:p>
            <a:r>
              <a:rPr lang="en-US" dirty="0"/>
              <a:t>Improved:</a:t>
            </a:r>
            <a:br>
              <a:rPr lang="en-US" dirty="0"/>
            </a:br>
            <a:r>
              <a:rPr lang="en-US" dirty="0"/>
              <a:t>Individual &amp; Total Fitness</a:t>
            </a:r>
          </a:p>
        </p:txBody>
      </p:sp>
      <p:pic>
        <p:nvPicPr>
          <p:cNvPr id="2" name="Picture 1">
            <a:extLst>
              <a:ext uri="{FF2B5EF4-FFF2-40B4-BE49-F238E27FC236}">
                <a16:creationId xmlns:a16="http://schemas.microsoft.com/office/drawing/2014/main" id="{49E36B62-B91E-426A-B29A-2048AF437BEB}"/>
              </a:ext>
            </a:extLst>
          </p:cNvPr>
          <p:cNvPicPr>
            <a:picLocks noChangeAspect="1"/>
          </p:cNvPicPr>
          <p:nvPr/>
        </p:nvPicPr>
        <p:blipFill>
          <a:blip r:embed="rId2"/>
          <a:stretch>
            <a:fillRect/>
          </a:stretch>
        </p:blipFill>
        <p:spPr>
          <a:xfrm>
            <a:off x="0" y="2468492"/>
            <a:ext cx="9144000" cy="3166720"/>
          </a:xfrm>
          <a:prstGeom prst="rect">
            <a:avLst/>
          </a:prstGeom>
        </p:spPr>
      </p:pic>
    </p:spTree>
    <p:extLst>
      <p:ext uri="{BB962C8B-B14F-4D97-AF65-F5344CB8AC3E}">
        <p14:creationId xmlns:p14="http://schemas.microsoft.com/office/powerpoint/2010/main" val="141251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References</a:t>
            </a:r>
          </a:p>
        </p:txBody>
      </p:sp>
      <p:sp>
        <p:nvSpPr>
          <p:cNvPr id="3" name="TextBox 2">
            <a:extLst>
              <a:ext uri="{FF2B5EF4-FFF2-40B4-BE49-F238E27FC236}">
                <a16:creationId xmlns:a16="http://schemas.microsoft.com/office/drawing/2014/main" id="{56CD2EA8-B54C-CE4F-A943-BFB367453E0E}"/>
              </a:ext>
            </a:extLst>
          </p:cNvPr>
          <p:cNvSpPr txBox="1"/>
          <p:nvPr/>
        </p:nvSpPr>
        <p:spPr>
          <a:xfrm>
            <a:off x="335494" y="1577768"/>
            <a:ext cx="8625626" cy="369332"/>
          </a:xfrm>
          <a:prstGeom prst="rect">
            <a:avLst/>
          </a:prstGeom>
          <a:noFill/>
        </p:spPr>
        <p:txBody>
          <a:bodyPr wrap="square" rtlCol="0">
            <a:spAutoFit/>
          </a:bodyPr>
          <a:lstStyle/>
          <a:p>
            <a:pPr marL="342900" indent="-342900" algn="just">
              <a:buAutoNum type="arabicPeriod"/>
            </a:pPr>
            <a:r>
              <a:rPr lang="en-US" dirty="0"/>
              <a:t>“Practical Genetic Algorithms,” by Randy L. Haupt and Sue Ellen Haupt. </a:t>
            </a:r>
            <a:endParaRPr lang="x-none" dirty="0"/>
          </a:p>
        </p:txBody>
      </p:sp>
    </p:spTree>
    <p:extLst>
      <p:ext uri="{BB962C8B-B14F-4D97-AF65-F5344CB8AC3E}">
        <p14:creationId xmlns:p14="http://schemas.microsoft.com/office/powerpoint/2010/main" val="3224969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Books</a:t>
            </a:r>
          </a:p>
        </p:txBody>
      </p:sp>
      <p:sp>
        <p:nvSpPr>
          <p:cNvPr id="5" name="TextBox 4">
            <a:extLst>
              <a:ext uri="{FF2B5EF4-FFF2-40B4-BE49-F238E27FC236}">
                <a16:creationId xmlns:a16="http://schemas.microsoft.com/office/drawing/2014/main" id="{F2944A7F-5AE5-EC49-82AF-722C8C8F62C6}"/>
              </a:ext>
            </a:extLst>
          </p:cNvPr>
          <p:cNvSpPr txBox="1"/>
          <p:nvPr/>
        </p:nvSpPr>
        <p:spPr>
          <a:xfrm>
            <a:off x="168812" y="1423023"/>
            <a:ext cx="8975188" cy="4708981"/>
          </a:xfrm>
          <a:prstGeom prst="rect">
            <a:avLst/>
          </a:prstGeom>
          <a:noFill/>
        </p:spPr>
        <p:txBody>
          <a:bodyPr wrap="square" rtlCol="0">
            <a:spAutoFit/>
          </a:bodyPr>
          <a:lstStyle/>
          <a:p>
            <a:pPr marL="342900" indent="-342900" algn="just">
              <a:buAutoNum type="arabicPeriod"/>
            </a:pPr>
            <a:r>
              <a:rPr lang="en-US" sz="2000" dirty="0"/>
              <a:t>“Artificial Intelligence: A Modern Approach,” by Stuart J. Russell and Peter </a:t>
            </a:r>
            <a:r>
              <a:rPr lang="en-US" sz="2000" dirty="0" err="1"/>
              <a:t>Norvig</a:t>
            </a:r>
            <a:r>
              <a:rPr lang="en-US" sz="2000" dirty="0"/>
              <a:t>.</a:t>
            </a:r>
          </a:p>
          <a:p>
            <a:pPr marL="342900" indent="-342900" algn="just">
              <a:buAutoNum type="arabicPeriod"/>
            </a:pPr>
            <a:r>
              <a:rPr lang="en-US" sz="2000" dirty="0"/>
              <a:t>"Artificial Intelligence: Structures and Strategies for Complex Problem Solving", by George F. Luger, (2002) </a:t>
            </a:r>
          </a:p>
          <a:p>
            <a:pPr marL="342900" indent="-342900" algn="just">
              <a:buAutoNum type="arabicPeriod"/>
            </a:pPr>
            <a:r>
              <a:rPr lang="en-US" sz="2000" dirty="0"/>
              <a:t>"Artificial Intelligence: Theory and Practice", by Thomas Dean.</a:t>
            </a:r>
          </a:p>
          <a:p>
            <a:pPr marL="342900" indent="-342900" algn="just">
              <a:buAutoNum type="arabicPeriod"/>
            </a:pPr>
            <a:r>
              <a:rPr lang="en-US" sz="2000" dirty="0"/>
              <a:t>"AI: A New Synthesis", by Nils J. Nilsson.</a:t>
            </a:r>
          </a:p>
          <a:p>
            <a:pPr marL="342900" indent="-342900" algn="just">
              <a:buAutoNum type="arabicPeriod"/>
            </a:pPr>
            <a:r>
              <a:rPr lang="en-US" sz="2000" dirty="0"/>
              <a:t>“Programming for machine learning,” by J. Ross Quinlan, </a:t>
            </a:r>
          </a:p>
          <a:p>
            <a:pPr marL="342900" indent="-342900" algn="just">
              <a:buAutoNum type="arabicPeriod"/>
            </a:pPr>
            <a:r>
              <a:rPr lang="en-US" sz="2000" dirty="0"/>
              <a:t>“Neural Computing Theory and Practice,” by Philip D. Wasserman, .</a:t>
            </a:r>
          </a:p>
          <a:p>
            <a:pPr marL="342900" indent="-342900" algn="just">
              <a:buAutoNum type="arabicPeriod"/>
            </a:pPr>
            <a:r>
              <a:rPr lang="en-US" sz="2000" dirty="0"/>
              <a:t>“Neural Network Design,” by Martin T. Hagan, Howard B. Demuth, Mark H. Beale, .</a:t>
            </a:r>
          </a:p>
          <a:p>
            <a:pPr marL="342900" indent="-342900" algn="just">
              <a:buAutoNum type="arabicPeriod"/>
            </a:pPr>
            <a:r>
              <a:rPr lang="en-US" sz="2000" dirty="0"/>
              <a:t>“Practical Genetic Algorithms,” by Randy L. Haupt and Sue Ellen Haupt.</a:t>
            </a:r>
          </a:p>
          <a:p>
            <a:pPr marL="342900" indent="-342900" algn="just">
              <a:buAutoNum type="arabicPeriod"/>
            </a:pPr>
            <a:r>
              <a:rPr lang="en-US" sz="2000" dirty="0"/>
              <a:t>“Genetic Algorithms in Search, optimization and Machine learning,” by David E. Goldberg.</a:t>
            </a:r>
          </a:p>
          <a:p>
            <a:pPr marL="342900" indent="-342900" algn="just">
              <a:buAutoNum type="arabicPeriod"/>
            </a:pPr>
            <a:r>
              <a:rPr lang="en-US" sz="2000" dirty="0"/>
              <a:t>"Computational Intelligence: A Logical Approach", by David Poole, Alan Mackworth, and Randy Goebel.</a:t>
            </a:r>
          </a:p>
          <a:p>
            <a:pPr marL="342900" indent="-342900" algn="just">
              <a:buAutoNum type="arabicPeriod"/>
            </a:pPr>
            <a:r>
              <a:rPr lang="en-US" sz="2000" dirty="0"/>
              <a:t>“Introduction to Turbo Prolog”,  by Carl Townsend.</a:t>
            </a:r>
          </a:p>
        </p:txBody>
      </p:sp>
    </p:spTree>
    <p:extLst>
      <p:ext uri="{BB962C8B-B14F-4D97-AF65-F5344CB8AC3E}">
        <p14:creationId xmlns:p14="http://schemas.microsoft.com/office/powerpoint/2010/main" val="192338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 BASIC CONCEPT</a:t>
            </a:r>
          </a:p>
        </p:txBody>
      </p:sp>
      <p:pic>
        <p:nvPicPr>
          <p:cNvPr id="3" name="Picture 2">
            <a:extLst>
              <a:ext uri="{FF2B5EF4-FFF2-40B4-BE49-F238E27FC236}">
                <a16:creationId xmlns:a16="http://schemas.microsoft.com/office/drawing/2014/main" id="{C0EFFE43-DBCC-470F-8CC6-8B7C91069A6D}"/>
              </a:ext>
            </a:extLst>
          </p:cNvPr>
          <p:cNvPicPr>
            <a:picLocks noChangeAspect="1"/>
          </p:cNvPicPr>
          <p:nvPr/>
        </p:nvPicPr>
        <p:blipFill>
          <a:blip r:embed="rId2"/>
          <a:stretch>
            <a:fillRect/>
          </a:stretch>
        </p:blipFill>
        <p:spPr>
          <a:xfrm>
            <a:off x="421341" y="2008561"/>
            <a:ext cx="8453098" cy="4581707"/>
          </a:xfrm>
          <a:prstGeom prst="rect">
            <a:avLst/>
          </a:prstGeom>
        </p:spPr>
      </p:pic>
    </p:spTree>
    <p:extLst>
      <p:ext uri="{BB962C8B-B14F-4D97-AF65-F5344CB8AC3E}">
        <p14:creationId xmlns:p14="http://schemas.microsoft.com/office/powerpoint/2010/main" val="94055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BIOLOGICAL BACKGROUND</a:t>
            </a:r>
          </a:p>
        </p:txBody>
      </p:sp>
      <p:pic>
        <p:nvPicPr>
          <p:cNvPr id="3" name="Picture 2">
            <a:extLst>
              <a:ext uri="{FF2B5EF4-FFF2-40B4-BE49-F238E27FC236}">
                <a16:creationId xmlns:a16="http://schemas.microsoft.com/office/drawing/2014/main" id="{9957348F-7AD5-4A1C-8306-D0CB159671C6}"/>
              </a:ext>
            </a:extLst>
          </p:cNvPr>
          <p:cNvPicPr>
            <a:picLocks noChangeAspect="1"/>
          </p:cNvPicPr>
          <p:nvPr/>
        </p:nvPicPr>
        <p:blipFill>
          <a:blip r:embed="rId2"/>
          <a:stretch>
            <a:fillRect/>
          </a:stretch>
        </p:blipFill>
        <p:spPr>
          <a:xfrm>
            <a:off x="182879" y="2082018"/>
            <a:ext cx="8904849" cy="4761914"/>
          </a:xfrm>
          <a:prstGeom prst="rect">
            <a:avLst/>
          </a:prstGeom>
        </p:spPr>
      </p:pic>
    </p:spTree>
    <p:extLst>
      <p:ext uri="{BB962C8B-B14F-4D97-AF65-F5344CB8AC3E}">
        <p14:creationId xmlns:p14="http://schemas.microsoft.com/office/powerpoint/2010/main" val="114002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BIOLOGICAL BACKGROUND</a:t>
            </a:r>
          </a:p>
        </p:txBody>
      </p:sp>
      <p:graphicFrame>
        <p:nvGraphicFramePr>
          <p:cNvPr id="5" name="Object 4">
            <a:extLst>
              <a:ext uri="{FF2B5EF4-FFF2-40B4-BE49-F238E27FC236}">
                <a16:creationId xmlns:a16="http://schemas.microsoft.com/office/drawing/2014/main" id="{17196DA0-8B1C-4219-8115-B66F332B90E3}"/>
              </a:ext>
            </a:extLst>
          </p:cNvPr>
          <p:cNvGraphicFramePr>
            <a:graphicFrameLocks noChangeAspect="1"/>
          </p:cNvGraphicFramePr>
          <p:nvPr>
            <p:extLst>
              <p:ext uri="{D42A27DB-BD31-4B8C-83A1-F6EECF244321}">
                <p14:modId xmlns:p14="http://schemas.microsoft.com/office/powerpoint/2010/main" val="559273960"/>
              </p:ext>
            </p:extLst>
          </p:nvPr>
        </p:nvGraphicFramePr>
        <p:xfrm>
          <a:off x="421341" y="2021984"/>
          <a:ext cx="8368722" cy="4411014"/>
        </p:xfrm>
        <a:graphic>
          <a:graphicData uri="http://schemas.openxmlformats.org/presentationml/2006/ole">
            <mc:AlternateContent xmlns:mc="http://schemas.openxmlformats.org/markup-compatibility/2006">
              <mc:Choice xmlns:v="urn:schemas-microsoft-com:vml" Requires="v">
                <p:oleObj name="Bitmap Image" r:id="rId3" imgW="11058480" imgH="6353280" progId="PBrush">
                  <p:embed/>
                </p:oleObj>
              </mc:Choice>
              <mc:Fallback>
                <p:oleObj name="Bitmap Image" r:id="rId3" imgW="11058480" imgH="6353280"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41" y="2021984"/>
                        <a:ext cx="8368722" cy="44110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13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70" y="807308"/>
            <a:ext cx="7132759" cy="667265"/>
          </a:xfrm>
          <a:solidFill>
            <a:srgbClr val="FFFF00"/>
          </a:solidFill>
        </p:spPr>
        <p:txBody>
          <a:bodyPr>
            <a:noAutofit/>
          </a:bodyPr>
          <a:lstStyle/>
          <a:p>
            <a:r>
              <a:rPr lang="en-US" sz="4000" dirty="0">
                <a:solidFill>
                  <a:schemeClr val="tx1"/>
                </a:solidFill>
                <a:latin typeface="Times New Roman" pitchFamily="18" charset="0"/>
                <a:cs typeface="Times New Roman" pitchFamily="18" charset="0"/>
              </a:rPr>
              <a:t>BIOLOGICAL BACKGROUND</a:t>
            </a:r>
          </a:p>
        </p:txBody>
      </p:sp>
      <p:pic>
        <p:nvPicPr>
          <p:cNvPr id="26627" name="Picture 3"/>
          <p:cNvPicPr>
            <a:picLocks noChangeAspect="1" noChangeArrowheads="1"/>
          </p:cNvPicPr>
          <p:nvPr/>
        </p:nvPicPr>
        <p:blipFill>
          <a:blip r:embed="rId3"/>
          <a:srcRect/>
          <a:stretch>
            <a:fillRect/>
          </a:stretch>
        </p:blipFill>
        <p:spPr bwMode="auto">
          <a:xfrm>
            <a:off x="1903713" y="2113785"/>
            <a:ext cx="5353050" cy="3371850"/>
          </a:xfrm>
          <a:prstGeom prst="rect">
            <a:avLst/>
          </a:prstGeom>
          <a:noFill/>
          <a:ln w="9525">
            <a:noFill/>
            <a:miter lim="800000"/>
            <a:headEnd/>
            <a:tailEnd/>
          </a:ln>
          <a:effectLst/>
        </p:spPr>
      </p:pic>
    </p:spTree>
    <p:extLst>
      <p:ext uri="{BB962C8B-B14F-4D97-AF65-F5344CB8AC3E}">
        <p14:creationId xmlns:p14="http://schemas.microsoft.com/office/powerpoint/2010/main" val="112136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Title 1"/>
          <p:cNvSpPr txBox="1">
            <a:spLocks/>
          </p:cNvSpPr>
          <p:nvPr/>
        </p:nvSpPr>
        <p:spPr>
          <a:xfrm>
            <a:off x="297771" y="807308"/>
            <a:ext cx="7182186" cy="667265"/>
          </a:xfrm>
          <a:prstGeom prst="rect">
            <a:avLst/>
          </a:prstGeom>
          <a:solidFill>
            <a:srgbClr val="FFFF00"/>
          </a:solidFill>
        </p:spPr>
        <p:txBody>
          <a:bodyPr vert="horz" lIns="91440" tIns="45720" rIns="91440" bIns="45720" rtlCol="0" anchor="b" anchorCtr="0">
            <a:noAutofit/>
          </a:bodyPr>
          <a:lstStyle/>
          <a:p>
            <a:pPr marL="0" marR="0" lvl="0" indent="0" algn="l" defTabSz="914400" rtl="0" eaLnBrk="1" fontAlgn="auto" latinLnBrk="0" hangingPunct="1">
              <a:lnSpc>
                <a:spcPts val="46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BIOLOGICAL BACKGROUND</a:t>
            </a:r>
          </a:p>
        </p:txBody>
      </p:sp>
      <p:sp>
        <p:nvSpPr>
          <p:cNvPr id="6" name="Rectangle 5"/>
          <p:cNvSpPr/>
          <p:nvPr/>
        </p:nvSpPr>
        <p:spPr>
          <a:xfrm>
            <a:off x="297771" y="2182505"/>
            <a:ext cx="8541429" cy="3970318"/>
          </a:xfrm>
          <a:prstGeom prst="rect">
            <a:avLst/>
          </a:prstGeom>
        </p:spPr>
        <p:txBody>
          <a:bodyPr wrap="square">
            <a:spAutoFit/>
          </a:bodyPr>
          <a:lstStyle/>
          <a:p>
            <a:pPr algn="just"/>
            <a:r>
              <a:rPr lang="en-US" b="1" dirty="0">
                <a:latin typeface="Times New Roman" pitchFamily="18" charset="0"/>
                <a:cs typeface="Times New Roman" pitchFamily="18" charset="0"/>
              </a:rPr>
              <a:t>Population:</a:t>
            </a:r>
            <a:r>
              <a:rPr lang="en-US" dirty="0">
                <a:latin typeface="Times New Roman" pitchFamily="18" charset="0"/>
                <a:cs typeface="Times New Roman" pitchFamily="18" charset="0"/>
              </a:rPr>
              <a:t> </a:t>
            </a:r>
            <a:r>
              <a:rPr lang="en-US" dirty="0">
                <a:highlight>
                  <a:srgbClr val="00FFFF"/>
                </a:highlight>
                <a:latin typeface="Times New Roman" pitchFamily="18" charset="0"/>
                <a:cs typeface="Times New Roman" pitchFamily="18" charset="0"/>
              </a:rPr>
              <a:t>Population is the subset of all possible or probable solutions, which can solve the given problem</a:t>
            </a:r>
            <a:r>
              <a:rPr lang="en-US" dirty="0">
                <a:latin typeface="Times New Roman" pitchFamily="18" charset="0"/>
                <a:cs typeface="Times New Roman" pitchFamily="18" charset="0"/>
              </a:rPr>
              <a:t>.</a:t>
            </a:r>
          </a:p>
          <a:p>
            <a:pPr algn="just"/>
            <a:r>
              <a:rPr lang="en-US" b="1" dirty="0">
                <a:latin typeface="Times New Roman" pitchFamily="18" charset="0"/>
                <a:cs typeface="Times New Roman" pitchFamily="18" charset="0"/>
              </a:rPr>
              <a:t>Chromosomes:</a:t>
            </a:r>
            <a:r>
              <a:rPr lang="en-US" dirty="0">
                <a:latin typeface="Times New Roman" pitchFamily="18" charset="0"/>
                <a:cs typeface="Times New Roman" pitchFamily="18" charset="0"/>
              </a:rPr>
              <a:t> </a:t>
            </a:r>
            <a:r>
              <a:rPr lang="en-US" dirty="0">
                <a:highlight>
                  <a:srgbClr val="00FFFF"/>
                </a:highlight>
                <a:latin typeface="Times New Roman" pitchFamily="18" charset="0"/>
                <a:cs typeface="Times New Roman" pitchFamily="18" charset="0"/>
              </a:rPr>
              <a:t>A chromosome is one of the solutions in the population for the given problem, and the collection of gene generate a chromosome.</a:t>
            </a:r>
          </a:p>
          <a:p>
            <a:pPr algn="just"/>
            <a:r>
              <a:rPr lang="en-US" b="1" dirty="0">
                <a:latin typeface="Times New Roman" pitchFamily="18" charset="0"/>
                <a:cs typeface="Times New Roman" pitchFamily="18" charset="0"/>
              </a:rPr>
              <a:t>Gene:</a:t>
            </a:r>
            <a:r>
              <a:rPr lang="en-US" dirty="0">
                <a:latin typeface="Times New Roman" pitchFamily="18" charset="0"/>
                <a:cs typeface="Times New Roman" pitchFamily="18" charset="0"/>
              </a:rPr>
              <a:t> </a:t>
            </a:r>
            <a:r>
              <a:rPr lang="en-US" dirty="0">
                <a:highlight>
                  <a:srgbClr val="00FFFF"/>
                </a:highlight>
                <a:latin typeface="Times New Roman" pitchFamily="18" charset="0"/>
                <a:cs typeface="Times New Roman" pitchFamily="18" charset="0"/>
              </a:rPr>
              <a:t>A chromosome is divided into a different gene, or it is an element of the chromosome.</a:t>
            </a:r>
          </a:p>
          <a:p>
            <a:pPr algn="just"/>
            <a:r>
              <a:rPr lang="en-US" b="1" dirty="0">
                <a:latin typeface="Times New Roman" pitchFamily="18" charset="0"/>
                <a:cs typeface="Times New Roman" pitchFamily="18" charset="0"/>
              </a:rPr>
              <a:t>Allele:</a:t>
            </a:r>
            <a:r>
              <a:rPr lang="en-US" dirty="0">
                <a:latin typeface="Times New Roman" pitchFamily="18" charset="0"/>
                <a:cs typeface="Times New Roman" pitchFamily="18" charset="0"/>
              </a:rPr>
              <a:t> </a:t>
            </a:r>
            <a:r>
              <a:rPr lang="en-US" dirty="0">
                <a:highlight>
                  <a:srgbClr val="00FFFF"/>
                </a:highlight>
                <a:latin typeface="Times New Roman" pitchFamily="18" charset="0"/>
                <a:cs typeface="Times New Roman" pitchFamily="18" charset="0"/>
              </a:rPr>
              <a:t>Allele is the value provided to the gene within a particular chromosome.</a:t>
            </a:r>
          </a:p>
          <a:p>
            <a:pPr algn="just"/>
            <a:r>
              <a:rPr lang="en-US" b="1" dirty="0">
                <a:latin typeface="Times New Roman" pitchFamily="18" charset="0"/>
                <a:cs typeface="Times New Roman" pitchFamily="18" charset="0"/>
              </a:rPr>
              <a:t>Fitness Function:</a:t>
            </a:r>
            <a:r>
              <a:rPr lang="en-US" dirty="0">
                <a:latin typeface="Times New Roman" pitchFamily="18" charset="0"/>
                <a:cs typeface="Times New Roman" pitchFamily="18" charset="0"/>
              </a:rPr>
              <a:t> The fitness function is used to determine the individual's fitness level in the population. It means the ability of an individual to compete with other individuals. In every iteration, individuals are evaluated based on their fitness function.</a:t>
            </a:r>
          </a:p>
          <a:p>
            <a:pPr algn="just"/>
            <a:r>
              <a:rPr lang="en-US" b="1" dirty="0">
                <a:latin typeface="Times New Roman" pitchFamily="18" charset="0"/>
                <a:cs typeface="Times New Roman" pitchFamily="18" charset="0"/>
              </a:rPr>
              <a:t>Genetic Operators:</a:t>
            </a:r>
            <a:r>
              <a:rPr lang="en-US" dirty="0">
                <a:latin typeface="Times New Roman" pitchFamily="18" charset="0"/>
                <a:cs typeface="Times New Roman" pitchFamily="18" charset="0"/>
              </a:rPr>
              <a:t> In a genetic algorithm, the best individual mate to regenerate offspring better than parents. Here genetic operators play a role in changing the genetic composition of the next generation.</a:t>
            </a:r>
          </a:p>
          <a:p>
            <a:pPr algn="just"/>
            <a:r>
              <a:rPr lang="en-US" b="1" dirty="0">
                <a:latin typeface="Times New Roman" pitchFamily="18" charset="0"/>
                <a:cs typeface="Times New Roman" pitchFamily="18" charset="0"/>
              </a:rPr>
              <a:t>Selection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21360699"/>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9776B16EEA9E4C8040DE7390FE9391" ma:contentTypeVersion="0" ma:contentTypeDescription="Create a new document." ma:contentTypeScope="" ma:versionID="0ff3a4f85b69b2c343982500452bb24c">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77314F-EFA2-4F2F-82BE-7A3A3420B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BDA5689-5CA0-4870-B409-5444371519F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A34BD5E-6802-42AD-8171-9E10901E94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Spectrum.thmx</Template>
  <TotalTime>1175</TotalTime>
  <Words>1015</Words>
  <Application>Microsoft Office PowerPoint</Application>
  <PresentationFormat>On-screen Show (4:3)</PresentationFormat>
  <Paragraphs>136</Paragraphs>
  <Slides>48</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Arial</vt:lpstr>
      <vt:lpstr>Calibri</vt:lpstr>
      <vt:lpstr>Corbel</vt:lpstr>
      <vt:lpstr>Times New Roman</vt:lpstr>
      <vt:lpstr>Wingdings</vt:lpstr>
      <vt:lpstr>Spectrum</vt:lpstr>
      <vt:lpstr>Bitmap Image</vt:lpstr>
      <vt:lpstr>GENETIC ALGORITHMS</vt:lpstr>
      <vt:lpstr>Lecture Outline</vt:lpstr>
      <vt:lpstr>What are GAs?</vt:lpstr>
      <vt:lpstr>WHY GA?</vt:lpstr>
      <vt:lpstr>GA: BASIC CONCEPT</vt:lpstr>
      <vt:lpstr>BIOLOGICAL BACKGROUND</vt:lpstr>
      <vt:lpstr>BIOLOGICAL BACKGROUND</vt:lpstr>
      <vt:lpstr>BIOLOGICAL BACKGROUND</vt:lpstr>
      <vt:lpstr>PowerPoint Presentation</vt:lpstr>
      <vt:lpstr>General Workflow of  a Simple Genetic Algorithm </vt:lpstr>
      <vt:lpstr>Initialization</vt:lpstr>
      <vt:lpstr>Fitness Assignment</vt:lpstr>
      <vt:lpstr>Fitness Assignment</vt:lpstr>
      <vt:lpstr>Crossover</vt:lpstr>
      <vt:lpstr>Crossover</vt:lpstr>
      <vt:lpstr>Mutation</vt:lpstr>
      <vt:lpstr>GA: FLOW-CHART</vt:lpstr>
      <vt:lpstr>GA: PSEUDO-CODE</vt:lpstr>
      <vt:lpstr>ENCODING</vt:lpstr>
      <vt:lpstr>BINARY ENCODING</vt:lpstr>
      <vt:lpstr>Example: Binary Encoding</vt:lpstr>
      <vt:lpstr>Value Encoding</vt:lpstr>
      <vt:lpstr>Permutation Encoding</vt:lpstr>
      <vt:lpstr>Examples: Permutation Encoding</vt:lpstr>
      <vt:lpstr>Operators of GA</vt:lpstr>
      <vt:lpstr>Selection</vt:lpstr>
      <vt:lpstr>Example of Selection</vt:lpstr>
      <vt:lpstr>Example of Selection</vt:lpstr>
      <vt:lpstr>Roulette Wheel Selection</vt:lpstr>
      <vt:lpstr>Roulette Wheel Selection</vt:lpstr>
      <vt:lpstr>Crossover</vt:lpstr>
      <vt:lpstr>One-Point Crossover</vt:lpstr>
      <vt:lpstr>Two-Point Crossover</vt:lpstr>
      <vt:lpstr>Uniform Crossover</vt:lpstr>
      <vt:lpstr>Arithmetic Crossover</vt:lpstr>
      <vt:lpstr>Heuristic Crossover</vt:lpstr>
      <vt:lpstr>Mutation</vt:lpstr>
      <vt:lpstr>Flip Bit Mutation </vt:lpstr>
      <vt:lpstr>Demonstration</vt:lpstr>
      <vt:lpstr>GA Approach</vt:lpstr>
      <vt:lpstr>GA Approach</vt:lpstr>
      <vt:lpstr>Calculating Fitness &amp; Probability</vt:lpstr>
      <vt:lpstr>Selection</vt:lpstr>
      <vt:lpstr>Crossover</vt:lpstr>
      <vt:lpstr>Mutate &amp; Re-evaluate</vt:lpstr>
      <vt:lpstr>Improved: Individual &amp; Total Fitness</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RIFAH SANZIDA</cp:lastModifiedBy>
  <cp:revision>87</cp:revision>
  <dcterms:created xsi:type="dcterms:W3CDTF">2018-12-10T17:20:29Z</dcterms:created>
  <dcterms:modified xsi:type="dcterms:W3CDTF">2024-09-14T18:42:15Z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0x0101001F810BBF67D7AB47AE77F6C7A7504E11</vt:lpwstr>
  </property>
</Properties>
</file>